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6" r:id="rId2"/>
    <p:sldId id="264" r:id="rId3"/>
    <p:sldId id="257" r:id="rId4"/>
    <p:sldId id="284" r:id="rId5"/>
    <p:sldId id="272" r:id="rId6"/>
    <p:sldId id="273" r:id="rId7"/>
    <p:sldId id="274" r:id="rId8"/>
    <p:sldId id="276" r:id="rId9"/>
    <p:sldId id="275" r:id="rId10"/>
    <p:sldId id="277" r:id="rId11"/>
    <p:sldId id="293" r:id="rId12"/>
    <p:sldId id="287" r:id="rId13"/>
    <p:sldId id="258" r:id="rId14"/>
    <p:sldId id="288" r:id="rId15"/>
    <p:sldId id="278" r:id="rId16"/>
    <p:sldId id="259" r:id="rId17"/>
    <p:sldId id="279" r:id="rId18"/>
    <p:sldId id="280" r:id="rId19"/>
    <p:sldId id="289" r:id="rId20"/>
    <p:sldId id="261" r:id="rId21"/>
    <p:sldId id="282" r:id="rId22"/>
    <p:sldId id="283" r:id="rId23"/>
    <p:sldId id="281" r:id="rId24"/>
    <p:sldId id="285" r:id="rId25"/>
    <p:sldId id="286" r:id="rId26"/>
    <p:sldId id="290" r:id="rId27"/>
    <p:sldId id="291" r:id="rId28"/>
    <p:sldId id="270" r:id="rId29"/>
    <p:sldId id="294" r:id="rId30"/>
    <p:sldId id="265" r:id="rId31"/>
    <p:sldId id="266" r:id="rId32"/>
    <p:sldId id="268" r:id="rId33"/>
    <p:sldId id="271" r:id="rId34"/>
    <p:sldId id="295" r:id="rId35"/>
    <p:sldId id="269" r:id="rId36"/>
    <p:sldId id="262" r:id="rId37"/>
    <p:sldId id="296" r:id="rId38"/>
    <p:sldId id="297" r:id="rId39"/>
    <p:sldId id="298" r:id="rId40"/>
    <p:sldId id="299" r:id="rId41"/>
    <p:sldId id="300" r:id="rId42"/>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s-MX"/>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851221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570C991-0AAC-4C73-A948-41E1FB17B976}" type="datetimeFigureOut">
              <a:rPr lang="es-MX" smtClean="0"/>
              <a:t>03/02/2017</a:t>
            </a:fld>
            <a:endParaRPr lang="es-MX"/>
          </a:p>
        </p:txBody>
      </p:sp>
      <p:sp>
        <p:nvSpPr>
          <p:cNvPr id="6" name="Footer Placeholder 5"/>
          <p:cNvSpPr>
            <a:spLocks noGrp="1"/>
          </p:cNvSpPr>
          <p:nvPr>
            <p:ph type="ftr" sz="quarter" idx="11"/>
          </p:nvPr>
        </p:nvSpPr>
        <p:spPr/>
        <p:txBody>
          <a:bodyPr/>
          <a:lstStyle/>
          <a:p>
            <a:endParaRPr lang="es-MX"/>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4046292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1315743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s-ES"/>
              <a:t>Haga clic para modificar el estilo de título del patrón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18892598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196706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570C991-0AAC-4C73-A948-41E1FB17B976}" type="datetimeFigureOut">
              <a:rPr lang="es-MX" smtClean="0"/>
              <a:t>03/02/2017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4652882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570C991-0AAC-4C73-A948-41E1FB17B976}" type="datetimeFigureOut">
              <a:rPr lang="es-MX" smtClean="0"/>
              <a:t>03/02/2017</a:t>
            </a:fld>
            <a:endParaRPr lang="es-MX"/>
          </a:p>
        </p:txBody>
      </p:sp>
      <p:sp>
        <p:nvSpPr>
          <p:cNvPr id="8" name="Footer Placeholder 7"/>
          <p:cNvSpPr>
            <a:spLocks noGrp="1"/>
          </p:cNvSpPr>
          <p:nvPr>
            <p:ph type="ftr" sz="quarter" idx="11"/>
          </p:nvPr>
        </p:nvSpPr>
        <p:spPr>
          <a:xfrm>
            <a:off x="561111" y="6391838"/>
            <a:ext cx="3644282" cy="304801"/>
          </a:xfrm>
        </p:spPr>
        <p:txBody>
          <a:bodyPr/>
          <a:lstStyle/>
          <a:p>
            <a:endParaRPr lang="es-MX"/>
          </a:p>
        </p:txBody>
      </p:sp>
      <p:sp>
        <p:nvSpPr>
          <p:cNvPr id="9" name="Slide Number Placeholder 8"/>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1831335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8467125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46813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497567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70C991-0AAC-4C73-A948-41E1FB17B976}" type="datetimeFigureOut">
              <a:rPr lang="es-MX" smtClean="0"/>
              <a:t>03/02/2017</a:t>
            </a:fld>
            <a:endParaRPr lang="es-MX"/>
          </a:p>
        </p:txBody>
      </p:sp>
      <p:sp>
        <p:nvSpPr>
          <p:cNvPr id="5" name="Footer Placeholder 4"/>
          <p:cNvSpPr>
            <a:spLocks noGrp="1"/>
          </p:cNvSpPr>
          <p:nvPr>
            <p:ph type="ftr" sz="quarter" idx="11"/>
          </p:nvPr>
        </p:nvSpPr>
        <p:spPr/>
        <p:txBody>
          <a:bodyPr/>
          <a:lstStyle/>
          <a:p>
            <a:endParaRPr lang="es-MX"/>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873233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570C991-0AAC-4C73-A948-41E1FB17B976}" type="datetimeFigureOut">
              <a:rPr lang="es-MX" smtClean="0"/>
              <a:t>03/02/2017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1664052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570C991-0AAC-4C73-A948-41E1FB17B976}" type="datetimeFigureOut">
              <a:rPr lang="es-MX" smtClean="0"/>
              <a:t>03/02/2017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26831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570C991-0AAC-4C73-A948-41E1FB17B976}" type="datetimeFigureOut">
              <a:rPr lang="es-MX" smtClean="0"/>
              <a:t>03/02/2017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237536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70C991-0AAC-4C73-A948-41E1FB17B976}" type="datetimeFigureOut">
              <a:rPr lang="es-MX" smtClean="0"/>
              <a:t>03/02/2017</a:t>
            </a:fld>
            <a:endParaRPr lang="es-MX"/>
          </a:p>
        </p:txBody>
      </p:sp>
      <p:sp>
        <p:nvSpPr>
          <p:cNvPr id="3" name="Footer Placeholder 2"/>
          <p:cNvSpPr>
            <a:spLocks noGrp="1"/>
          </p:cNvSpPr>
          <p:nvPr>
            <p:ph type="ftr" sz="quarter" idx="11"/>
          </p:nvPr>
        </p:nvSpPr>
        <p:spPr/>
        <p:txBody>
          <a:bodyPr/>
          <a:lstStyle/>
          <a:p>
            <a:endParaRPr lang="es-MX"/>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3888689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570C991-0AAC-4C73-A948-41E1FB17B976}" type="datetimeFigureOut">
              <a:rPr lang="es-MX" smtClean="0"/>
              <a:t>03/02/2017</a:t>
            </a:fld>
            <a:endParaRPr lang="es-MX"/>
          </a:p>
        </p:txBody>
      </p:sp>
      <p:sp>
        <p:nvSpPr>
          <p:cNvPr id="6" name="Footer Placeholder 5"/>
          <p:cNvSpPr>
            <a:spLocks noGrp="1"/>
          </p:cNvSpPr>
          <p:nvPr>
            <p:ph type="ftr" sz="quarter" idx="11"/>
          </p:nvPr>
        </p:nvSpPr>
        <p:spPr/>
        <p:txBody>
          <a:bodyPr/>
          <a:lstStyle/>
          <a:p>
            <a:endParaRPr lang="es-MX"/>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4172958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s-ES"/>
              <a:t>Haga clic en el icono para agregar una imagen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570C991-0AAC-4C73-A948-41E1FB17B976}" type="datetimeFigureOut">
              <a:rPr lang="es-MX" smtClean="0"/>
              <a:t>03/02/2017</a:t>
            </a:fld>
            <a:endParaRPr lang="es-MX"/>
          </a:p>
        </p:txBody>
      </p:sp>
      <p:sp>
        <p:nvSpPr>
          <p:cNvPr id="6" name="Footer Placeholder 5"/>
          <p:cNvSpPr>
            <a:spLocks noGrp="1"/>
          </p:cNvSpPr>
          <p:nvPr>
            <p:ph type="ftr" sz="quarter" idx="11"/>
          </p:nvPr>
        </p:nvSpPr>
        <p:spPr/>
        <p:txBody>
          <a:bodyPr/>
          <a:lstStyle/>
          <a:p>
            <a:endParaRPr lang="es-MX"/>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D120607-248B-499A-A798-EDF8AFD74C1D}" type="slidenum">
              <a:rPr lang="es-MX" smtClean="0"/>
              <a:t>‹Nº›</a:t>
            </a:fld>
            <a:endParaRPr lang="es-MX"/>
          </a:p>
        </p:txBody>
      </p:sp>
    </p:spTree>
    <p:extLst>
      <p:ext uri="{BB962C8B-B14F-4D97-AF65-F5344CB8AC3E}">
        <p14:creationId xmlns:p14="http://schemas.microsoft.com/office/powerpoint/2010/main" val="2893801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570C991-0AAC-4C73-A948-41E1FB17B976}" type="datetimeFigureOut">
              <a:rPr lang="es-MX" smtClean="0"/>
              <a:t>03/02/2017</a:t>
            </a:fld>
            <a:endParaRPr lang="es-MX"/>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s-MX"/>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ED120607-248B-499A-A798-EDF8AFD74C1D}" type="slidenum">
              <a:rPr lang="es-MX" smtClean="0"/>
              <a:t>‹Nº›</a:t>
            </a:fld>
            <a:endParaRPr lang="es-MX"/>
          </a:p>
        </p:txBody>
      </p:sp>
    </p:spTree>
    <p:extLst>
      <p:ext uri="{BB962C8B-B14F-4D97-AF65-F5344CB8AC3E}">
        <p14:creationId xmlns:p14="http://schemas.microsoft.com/office/powerpoint/2010/main" val="101427464"/>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 id="2147483799" r:id="rId14"/>
    <p:sldLayoutId id="2147483800" r:id="rId15"/>
    <p:sldLayoutId id="2147483801" r:id="rId16"/>
    <p:sldLayoutId id="214748380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en.wikipedia.org/wiki/Splash_screen"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a:t>Prototipo </a:t>
            </a:r>
          </a:p>
        </p:txBody>
      </p:sp>
      <p:sp>
        <p:nvSpPr>
          <p:cNvPr id="3" name="Subtítulo 2"/>
          <p:cNvSpPr>
            <a:spLocks noGrp="1"/>
          </p:cNvSpPr>
          <p:nvPr>
            <p:ph type="subTitle" idx="1"/>
          </p:nvPr>
        </p:nvSpPr>
        <p:spPr/>
        <p:txBody>
          <a:bodyPr/>
          <a:lstStyle/>
          <a:p>
            <a:r>
              <a:rPr lang="es-MX" dirty="0"/>
              <a:t>Características del proyecto Control de asistencia de personal docente.</a:t>
            </a:r>
          </a:p>
        </p:txBody>
      </p:sp>
    </p:spTree>
    <p:extLst>
      <p:ext uri="{BB962C8B-B14F-4D97-AF65-F5344CB8AC3E}">
        <p14:creationId xmlns:p14="http://schemas.microsoft.com/office/powerpoint/2010/main" val="1109742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a:t>
            </a:r>
          </a:p>
        </p:txBody>
      </p:sp>
      <p:pic>
        <p:nvPicPr>
          <p:cNvPr id="4" name="Marcador de contenido 3"/>
          <p:cNvPicPr>
            <a:picLocks noGrp="1" noChangeAspect="1"/>
          </p:cNvPicPr>
          <p:nvPr>
            <p:ph idx="1"/>
          </p:nvPr>
        </p:nvPicPr>
        <p:blipFill rotWithShape="1">
          <a:blip r:embed="rId2"/>
          <a:srcRect l="14957" t="16070" r="64395" b="14594"/>
          <a:stretch/>
        </p:blipFill>
        <p:spPr>
          <a:xfrm>
            <a:off x="1154954" y="2294021"/>
            <a:ext cx="2339789" cy="4419600"/>
          </a:xfrm>
          <a:prstGeom prst="rect">
            <a:avLst/>
          </a:prstGeom>
        </p:spPr>
      </p:pic>
      <p:sp>
        <p:nvSpPr>
          <p:cNvPr id="5" name="Marcador de contenido 2"/>
          <p:cNvSpPr txBox="1">
            <a:spLocks/>
          </p:cNvSpPr>
          <p:nvPr/>
        </p:nvSpPr>
        <p:spPr>
          <a:xfrm>
            <a:off x="3882112" y="2294021"/>
            <a:ext cx="7850343"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2400" dirty="0"/>
              <a:t>En esta pantalla se muestran 3 botones visibles. </a:t>
            </a:r>
          </a:p>
          <a:p>
            <a:pPr algn="just"/>
            <a:r>
              <a:rPr lang="es-419" sz="2400" dirty="0"/>
              <a:t>Iniciar el recorrido del prefecto para que pueda empezar a registrar los maestros y los eventos de los sanitarios.</a:t>
            </a:r>
          </a:p>
          <a:p>
            <a:pPr algn="just"/>
            <a:r>
              <a:rPr lang="es-419" sz="2400" dirty="0"/>
              <a:t>Agregar un maestro.</a:t>
            </a:r>
          </a:p>
          <a:p>
            <a:pPr algn="just"/>
            <a:r>
              <a:rPr lang="es-419" sz="2400" dirty="0"/>
              <a:t>Nuevo reporte: para dar de alta una notificación que será vista por alguien del mas alto rango del departamento dependiendo de la situación del reporte. (Ejemplo: mantenimiento, limpieza, seguridad, etc.) </a:t>
            </a:r>
            <a:endParaRPr lang="es-MX" sz="2400" dirty="0"/>
          </a:p>
        </p:txBody>
      </p:sp>
    </p:spTree>
    <p:extLst>
      <p:ext uri="{BB962C8B-B14F-4D97-AF65-F5344CB8AC3E}">
        <p14:creationId xmlns:p14="http://schemas.microsoft.com/office/powerpoint/2010/main" val="4060293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parte II </a:t>
            </a:r>
          </a:p>
        </p:txBody>
      </p:sp>
      <p:pic>
        <p:nvPicPr>
          <p:cNvPr id="4" name="Marcador de contenido 3"/>
          <p:cNvPicPr>
            <a:picLocks noGrp="1" noChangeAspect="1"/>
          </p:cNvPicPr>
          <p:nvPr>
            <p:ph idx="1"/>
          </p:nvPr>
        </p:nvPicPr>
        <p:blipFill rotWithShape="1">
          <a:blip r:embed="rId2"/>
          <a:srcRect l="14957" t="16070" r="64395" b="14594"/>
          <a:stretch/>
        </p:blipFill>
        <p:spPr>
          <a:xfrm>
            <a:off x="1154954" y="2294021"/>
            <a:ext cx="2339789" cy="4419600"/>
          </a:xfrm>
          <a:prstGeom prst="rect">
            <a:avLst/>
          </a:prstGeom>
        </p:spPr>
      </p:pic>
      <p:sp>
        <p:nvSpPr>
          <p:cNvPr id="5" name="Marcador de contenido 2"/>
          <p:cNvSpPr txBox="1">
            <a:spLocks/>
          </p:cNvSpPr>
          <p:nvPr/>
        </p:nvSpPr>
        <p:spPr>
          <a:xfrm>
            <a:off x="3882112" y="2294021"/>
            <a:ext cx="7850343"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3200" dirty="0"/>
              <a:t>Al deslizar hacia la derecha o al presionar este botón donde señala la fecha se mostrara un menú deslizable con mas opciones.</a:t>
            </a:r>
            <a:endParaRPr lang="es-MX" sz="3200" dirty="0"/>
          </a:p>
        </p:txBody>
      </p:sp>
      <p:sp>
        <p:nvSpPr>
          <p:cNvPr id="7" name="Flecha: hacia abajo 6"/>
          <p:cNvSpPr/>
          <p:nvPr/>
        </p:nvSpPr>
        <p:spPr>
          <a:xfrm rot="4872497">
            <a:off x="2336449" y="1677262"/>
            <a:ext cx="548640" cy="20960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880570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Aplicación </a:t>
            </a:r>
          </a:p>
        </p:txBody>
      </p:sp>
      <p:sp>
        <p:nvSpPr>
          <p:cNvPr id="5" name="Marcador de contenido 2"/>
          <p:cNvSpPr txBox="1">
            <a:spLocks/>
          </p:cNvSpPr>
          <p:nvPr/>
        </p:nvSpPr>
        <p:spPr>
          <a:xfrm>
            <a:off x="3882112" y="2294021"/>
            <a:ext cx="7822208"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2800" dirty="0"/>
              <a:t>Los datos de este menú deslizable son el nombre del prefecto y su fotografía. </a:t>
            </a:r>
          </a:p>
          <a:p>
            <a:pPr algn="just"/>
            <a:r>
              <a:rPr lang="es-419" sz="2800" dirty="0"/>
              <a:t>Notificaciones del prefecto.</a:t>
            </a:r>
          </a:p>
          <a:p>
            <a:pPr algn="just"/>
            <a:r>
              <a:rPr lang="es-419" sz="2800" dirty="0"/>
              <a:t>Creación de un reporte</a:t>
            </a:r>
          </a:p>
          <a:p>
            <a:pPr algn="just"/>
            <a:r>
              <a:rPr lang="es-419" sz="2800" dirty="0"/>
              <a:t>Iniciar el recorrido.</a:t>
            </a:r>
          </a:p>
          <a:p>
            <a:pPr algn="just"/>
            <a:r>
              <a:rPr lang="es-419" sz="2800" dirty="0"/>
              <a:t>Acerca de la aplicación. </a:t>
            </a:r>
          </a:p>
          <a:p>
            <a:pPr algn="just"/>
            <a:r>
              <a:rPr lang="es-419" sz="2800" dirty="0"/>
              <a:t>Ayuda o soporte a la aplicación </a:t>
            </a:r>
          </a:p>
          <a:p>
            <a:pPr algn="just"/>
            <a:r>
              <a:rPr lang="es-419" sz="2800" dirty="0"/>
              <a:t>Cerrar sesión.</a:t>
            </a:r>
          </a:p>
        </p:txBody>
      </p:sp>
      <p:pic>
        <p:nvPicPr>
          <p:cNvPr id="6" name="Marcador de contenido 5"/>
          <p:cNvPicPr>
            <a:picLocks noGrp="1" noChangeAspect="1"/>
          </p:cNvPicPr>
          <p:nvPr>
            <p:ph idx="1"/>
          </p:nvPr>
        </p:nvPicPr>
        <p:blipFill rotWithShape="1">
          <a:blip r:embed="rId2"/>
          <a:srcRect l="15002" t="15941" r="64545" b="15143"/>
          <a:stretch/>
        </p:blipFill>
        <p:spPr>
          <a:xfrm>
            <a:off x="1154954" y="2333108"/>
            <a:ext cx="2311197" cy="4380513"/>
          </a:xfrm>
          <a:prstGeom prst="rect">
            <a:avLst/>
          </a:prstGeom>
        </p:spPr>
      </p:pic>
    </p:spTree>
    <p:extLst>
      <p:ext uri="{BB962C8B-B14F-4D97-AF65-F5344CB8AC3E}">
        <p14:creationId xmlns:p14="http://schemas.microsoft.com/office/powerpoint/2010/main" val="533884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Agregar reporte (fuera del recorrido)</a:t>
            </a:r>
          </a:p>
        </p:txBody>
      </p:sp>
      <p:sp>
        <p:nvSpPr>
          <p:cNvPr id="3" name="Marcador de contenido 2"/>
          <p:cNvSpPr>
            <a:spLocks noGrp="1"/>
          </p:cNvSpPr>
          <p:nvPr>
            <p:ph idx="1"/>
          </p:nvPr>
        </p:nvSpPr>
        <p:spPr>
          <a:xfrm>
            <a:off x="1122830" y="2420620"/>
            <a:ext cx="10595558" cy="3416300"/>
          </a:xfrm>
        </p:spPr>
        <p:txBody>
          <a:bodyPr>
            <a:noAutofit/>
          </a:bodyPr>
          <a:lstStyle/>
          <a:p>
            <a:r>
              <a:rPr lang="es-MX" sz="3200" dirty="0"/>
              <a:t>Se agregara opciones para cuando el prefecto no encuentre al maestro por estar en junta o situaciones muy especiales. </a:t>
            </a:r>
          </a:p>
          <a:p>
            <a:r>
              <a:rPr lang="es-MX" sz="3200" dirty="0"/>
              <a:t>O anotar comentarios del sobre el maestro o el registro. </a:t>
            </a:r>
          </a:p>
          <a:p>
            <a:r>
              <a:rPr lang="es-MX" sz="3200" dirty="0"/>
              <a:t>Ejemplo el maestro anda enfermo o crudo.</a:t>
            </a:r>
          </a:p>
        </p:txBody>
      </p:sp>
    </p:spTree>
    <p:extLst>
      <p:ext uri="{BB962C8B-B14F-4D97-AF65-F5344CB8AC3E}">
        <p14:creationId xmlns:p14="http://schemas.microsoft.com/office/powerpoint/2010/main" val="3549106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Aplicación </a:t>
            </a:r>
          </a:p>
        </p:txBody>
      </p:sp>
      <p:sp>
        <p:nvSpPr>
          <p:cNvPr id="5" name="Marcador de contenido 2"/>
          <p:cNvSpPr txBox="1">
            <a:spLocks/>
          </p:cNvSpPr>
          <p:nvPr/>
        </p:nvSpPr>
        <p:spPr>
          <a:xfrm>
            <a:off x="3882112" y="2294021"/>
            <a:ext cx="7822208"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s-MX" sz="2400" dirty="0"/>
              <a:t>En la creación de un nuevo reporte, primero se deberá seleccionar el lugar (Salón o sanitario).</a:t>
            </a:r>
          </a:p>
          <a:p>
            <a:r>
              <a:rPr lang="es-419" sz="2400" dirty="0"/>
              <a:t>Seleccionar el edificio, piso, salón, y la hora es un valor que se pondrá automáticamente para ver en que hora se genero el reporte.</a:t>
            </a:r>
          </a:p>
          <a:p>
            <a:r>
              <a:rPr lang="es-419" sz="2400" dirty="0"/>
              <a:t>Seleccionar el departamento encargado del reporte y escribir el comentario por el cual se hace el reporte. </a:t>
            </a:r>
          </a:p>
          <a:p>
            <a:r>
              <a:rPr lang="es-419" sz="2400" dirty="0"/>
              <a:t>Después podremos poner opciones mas usadas en este tipo de nuevos reportes.</a:t>
            </a:r>
            <a:endParaRPr lang="es-MX" sz="2400" dirty="0"/>
          </a:p>
        </p:txBody>
      </p:sp>
      <p:pic>
        <p:nvPicPr>
          <p:cNvPr id="7" name="Marcador de contenido 6"/>
          <p:cNvPicPr>
            <a:picLocks noGrp="1" noChangeAspect="1"/>
          </p:cNvPicPr>
          <p:nvPr>
            <p:ph idx="1"/>
          </p:nvPr>
        </p:nvPicPr>
        <p:blipFill rotWithShape="1">
          <a:blip r:embed="rId2"/>
          <a:srcRect l="14824" t="15887" r="64650" b="14561"/>
          <a:stretch/>
        </p:blipFill>
        <p:spPr>
          <a:xfrm>
            <a:off x="1154954" y="2294021"/>
            <a:ext cx="2133678" cy="4066837"/>
          </a:xfrm>
          <a:prstGeom prst="rect">
            <a:avLst/>
          </a:prstGeom>
        </p:spPr>
      </p:pic>
    </p:spTree>
    <p:extLst>
      <p:ext uri="{BB962C8B-B14F-4D97-AF65-F5344CB8AC3E}">
        <p14:creationId xmlns:p14="http://schemas.microsoft.com/office/powerpoint/2010/main" val="2081429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Recorrido del prefecto</a:t>
            </a:r>
          </a:p>
        </p:txBody>
      </p:sp>
      <p:pic>
        <p:nvPicPr>
          <p:cNvPr id="4" name="Marcador de contenido 3"/>
          <p:cNvPicPr>
            <a:picLocks noGrp="1" noChangeAspect="1"/>
          </p:cNvPicPr>
          <p:nvPr>
            <p:ph idx="1"/>
          </p:nvPr>
        </p:nvPicPr>
        <p:blipFill rotWithShape="1">
          <a:blip r:embed="rId2"/>
          <a:srcRect l="14814" t="15816" r="64538" b="14338"/>
          <a:stretch/>
        </p:blipFill>
        <p:spPr>
          <a:xfrm>
            <a:off x="1154954" y="2345769"/>
            <a:ext cx="2172655" cy="4134081"/>
          </a:xfrm>
          <a:prstGeom prst="rect">
            <a:avLst/>
          </a:prstGeom>
        </p:spPr>
      </p:pic>
      <p:sp>
        <p:nvSpPr>
          <p:cNvPr id="5" name="Marcador de contenido 2"/>
          <p:cNvSpPr txBox="1">
            <a:spLocks/>
          </p:cNvSpPr>
          <p:nvPr/>
        </p:nvSpPr>
        <p:spPr>
          <a:xfrm>
            <a:off x="3882112" y="2203010"/>
            <a:ext cx="6034255"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s-419" dirty="0"/>
              <a:t>Este será la visión que tendrá el prefecto al iniciar su recorrido.</a:t>
            </a:r>
          </a:p>
          <a:p>
            <a:r>
              <a:rPr lang="es-419" dirty="0"/>
              <a:t>Rojo: maestro ausente.</a:t>
            </a:r>
          </a:p>
          <a:p>
            <a:r>
              <a:rPr lang="es-419" dirty="0"/>
              <a:t>Verde: Asistencia correcta del maestro.</a:t>
            </a:r>
          </a:p>
          <a:p>
            <a:r>
              <a:rPr lang="es-419" dirty="0"/>
              <a:t>Amarillo: eventos aun pendientes por registrar.</a:t>
            </a:r>
          </a:p>
          <a:p>
            <a:r>
              <a:rPr lang="es-419" dirty="0"/>
              <a:t>Se mostrara la hora,  la hora escolar (M1 a N6)</a:t>
            </a:r>
            <a:r>
              <a:rPr lang="es-MX" dirty="0"/>
              <a:t>, el edificio, el piso , el salón o baño.</a:t>
            </a:r>
          </a:p>
          <a:p>
            <a:r>
              <a:rPr lang="es-419" dirty="0"/>
              <a:t>No se podrá ir al siguiente evento hasta que hayan cumplido por el orden que se ha establecido.</a:t>
            </a:r>
          </a:p>
          <a:p>
            <a:r>
              <a:rPr lang="es-419" dirty="0"/>
              <a:t>Una vez que presionen el color amarillo te mandara a la siguiente pantalla.</a:t>
            </a:r>
          </a:p>
        </p:txBody>
      </p:sp>
    </p:spTree>
    <p:extLst>
      <p:ext uri="{BB962C8B-B14F-4D97-AF65-F5344CB8AC3E}">
        <p14:creationId xmlns:p14="http://schemas.microsoft.com/office/powerpoint/2010/main" val="2939531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Recorrido</a:t>
            </a:r>
          </a:p>
        </p:txBody>
      </p:sp>
      <p:sp>
        <p:nvSpPr>
          <p:cNvPr id="3" name="Marcador de contenido 2"/>
          <p:cNvSpPr>
            <a:spLocks noGrp="1"/>
          </p:cNvSpPr>
          <p:nvPr>
            <p:ph idx="1"/>
          </p:nvPr>
        </p:nvSpPr>
        <p:spPr>
          <a:xfrm>
            <a:off x="520505" y="2603500"/>
            <a:ext cx="11254153" cy="3416300"/>
          </a:xfrm>
        </p:spPr>
        <p:txBody>
          <a:bodyPr>
            <a:normAutofit/>
          </a:bodyPr>
          <a:lstStyle/>
          <a:p>
            <a:pPr algn="just"/>
            <a:r>
              <a:rPr lang="es-MX" sz="2400" dirty="0"/>
              <a:t>Habrá recorridos diferentes para cada prefecto y cada día su ruta será diferente en toda la semana (Rutas </a:t>
            </a:r>
            <a:r>
              <a:rPr lang="es-MX" sz="2400" dirty="0" err="1"/>
              <a:t>random</a:t>
            </a:r>
            <a:r>
              <a:rPr lang="es-MX" sz="2400" dirty="0"/>
              <a:t>).</a:t>
            </a:r>
          </a:p>
          <a:p>
            <a:pPr algn="just"/>
            <a:r>
              <a:rPr lang="es-MX" sz="2400" dirty="0"/>
              <a:t>Validar que en la lista que se mostrara se cumpla como se va mostrando al prefecto. (Sin brincarse ninguna y luego regresar)</a:t>
            </a:r>
          </a:p>
          <a:p>
            <a:pPr algn="just"/>
            <a:r>
              <a:rPr lang="es-MX" sz="2400" dirty="0"/>
              <a:t>Una vez que se le de la ruta solamente podrá avanzar al siguiente lugar hasta que haya marcado la huella de asistencia, fotografía de inasistencia o un comentario con foto en situaciones especiales de que sus huellas no funcionen por “X” motivos.</a:t>
            </a:r>
          </a:p>
        </p:txBody>
      </p:sp>
    </p:spTree>
    <p:extLst>
      <p:ext uri="{BB962C8B-B14F-4D97-AF65-F5344CB8AC3E}">
        <p14:creationId xmlns:p14="http://schemas.microsoft.com/office/powerpoint/2010/main" val="647448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Activación del escaneo</a:t>
            </a:r>
          </a:p>
        </p:txBody>
      </p:sp>
      <p:pic>
        <p:nvPicPr>
          <p:cNvPr id="4" name="Marcador de contenido 3"/>
          <p:cNvPicPr>
            <a:picLocks noGrp="1" noChangeAspect="1"/>
          </p:cNvPicPr>
          <p:nvPr>
            <p:ph idx="1"/>
          </p:nvPr>
        </p:nvPicPr>
        <p:blipFill rotWithShape="1">
          <a:blip r:embed="rId2"/>
          <a:srcRect l="8361" t="16071" r="71134" b="15103"/>
          <a:stretch/>
        </p:blipFill>
        <p:spPr>
          <a:xfrm>
            <a:off x="1154954" y="2294021"/>
            <a:ext cx="2265592" cy="4277689"/>
          </a:xfrm>
          <a:prstGeom prst="rect">
            <a:avLst/>
          </a:prstGeom>
        </p:spPr>
      </p:pic>
      <p:sp>
        <p:nvSpPr>
          <p:cNvPr id="5" name="Marcador de contenido 2"/>
          <p:cNvSpPr txBox="1">
            <a:spLocks/>
          </p:cNvSpPr>
          <p:nvPr/>
        </p:nvSpPr>
        <p:spPr>
          <a:xfrm>
            <a:off x="3882112" y="2294021"/>
            <a:ext cx="7808140"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2400" dirty="0"/>
              <a:t>En esta pantalla habrá dos botones para poder encender el escáner de código de barras o el escáner de código QR. (La idea es ahorrar la mayor cantidad de batería y no tenerlo prendido todo el tiempo).</a:t>
            </a:r>
          </a:p>
          <a:p>
            <a:pPr algn="just"/>
            <a:r>
              <a:rPr lang="es-419" sz="2400" dirty="0"/>
              <a:t>Al activar el escáner y escanear el código de barras o el código QR de cada salón o baño. (tiene que escanearse el único código del salón y este tiene que coincidir con el que se selecciono en la pantalla pasada.) para que pueda abrir el evento de registro (ya sea de sanitarios o de maestros).</a:t>
            </a:r>
            <a:endParaRPr lang="es-MX" sz="2400" dirty="0"/>
          </a:p>
        </p:txBody>
      </p:sp>
    </p:spTree>
    <p:extLst>
      <p:ext uri="{BB962C8B-B14F-4D97-AF65-F5344CB8AC3E}">
        <p14:creationId xmlns:p14="http://schemas.microsoft.com/office/powerpoint/2010/main" val="4059850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Evento registro de maestros</a:t>
            </a:r>
          </a:p>
        </p:txBody>
      </p:sp>
      <p:pic>
        <p:nvPicPr>
          <p:cNvPr id="4" name="Marcador de contenido 3"/>
          <p:cNvPicPr>
            <a:picLocks noGrp="1" noChangeAspect="1"/>
          </p:cNvPicPr>
          <p:nvPr>
            <p:ph idx="1"/>
          </p:nvPr>
        </p:nvPicPr>
        <p:blipFill rotWithShape="1">
          <a:blip r:embed="rId2"/>
          <a:srcRect l="8504" t="15560" r="70705" b="14849"/>
          <a:stretch/>
        </p:blipFill>
        <p:spPr>
          <a:xfrm>
            <a:off x="1154954" y="2294021"/>
            <a:ext cx="2162643" cy="4071735"/>
          </a:xfrm>
          <a:prstGeom prst="rect">
            <a:avLst/>
          </a:prstGeom>
        </p:spPr>
      </p:pic>
      <p:sp>
        <p:nvSpPr>
          <p:cNvPr id="5" name="Marcador de contenido 2"/>
          <p:cNvSpPr txBox="1">
            <a:spLocks/>
          </p:cNvSpPr>
          <p:nvPr/>
        </p:nvSpPr>
        <p:spPr>
          <a:xfrm>
            <a:off x="3882112" y="2294021"/>
            <a:ext cx="7864411"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gn="just">
              <a:buNone/>
            </a:pPr>
            <a:r>
              <a:rPr lang="es-419" sz="2800" dirty="0"/>
              <a:t>Los datos a mostrar en esta pantalla son la fotografía del maestro para que el prefecto pueda reconocerlo, sobre todo si es nuevo el prefecto.</a:t>
            </a:r>
          </a:p>
          <a:p>
            <a:pPr marL="0" indent="0" algn="just">
              <a:buNone/>
            </a:pPr>
            <a:r>
              <a:rPr lang="es-419" sz="2800" dirty="0"/>
              <a:t>Su nombre, materia, salón , hora, fotografía en caso de que el maestro no este y comprobar que no estuvo en el momento que paso el prefecto, y agregar un reporte del salón por circunstancias diferentes a las comunes.</a:t>
            </a:r>
            <a:endParaRPr lang="es-MX" sz="2800" dirty="0"/>
          </a:p>
        </p:txBody>
      </p:sp>
    </p:spTree>
    <p:extLst>
      <p:ext uri="{BB962C8B-B14F-4D97-AF65-F5344CB8AC3E}">
        <p14:creationId xmlns:p14="http://schemas.microsoft.com/office/powerpoint/2010/main" val="1076574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Evento registro de maestros parte II</a:t>
            </a:r>
          </a:p>
        </p:txBody>
      </p:sp>
      <p:sp>
        <p:nvSpPr>
          <p:cNvPr id="5" name="Marcador de contenido 2"/>
          <p:cNvSpPr txBox="1">
            <a:spLocks/>
          </p:cNvSpPr>
          <p:nvPr/>
        </p:nvSpPr>
        <p:spPr>
          <a:xfrm>
            <a:off x="3882112" y="2294021"/>
            <a:ext cx="7808140"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2000" dirty="0"/>
              <a:t>Al momento de seleccionar agregar reporte aparecerá una opción oculta que permitirá escribir el porque no se tomo la huella, ya sea por que el maestro se le borraron sus huellas digitales con algún químico, o por otras razones, junta de maestros, eventos de la facultad y escribir el comentario, la foto de abajo es para asistencia en caso de no funcionar las huellas digitales del maestro.</a:t>
            </a:r>
          </a:p>
          <a:p>
            <a:pPr algn="just"/>
            <a:endParaRPr lang="es-419" sz="2000" dirty="0"/>
          </a:p>
          <a:p>
            <a:pPr algn="just"/>
            <a:r>
              <a:rPr lang="es-419" sz="2000" dirty="0"/>
              <a:t>Si llega a seleccionarse una de estas opciones aparecerán marcadas en la base de datos donde lo verán los encargados para evitar trampas e irregularidades.</a:t>
            </a:r>
            <a:endParaRPr lang="es-MX" sz="2000" dirty="0"/>
          </a:p>
        </p:txBody>
      </p:sp>
      <p:pic>
        <p:nvPicPr>
          <p:cNvPr id="7" name="Imagen 6"/>
          <p:cNvPicPr>
            <a:picLocks noChangeAspect="1"/>
          </p:cNvPicPr>
          <p:nvPr/>
        </p:nvPicPr>
        <p:blipFill rotWithShape="1">
          <a:blip r:embed="rId2"/>
          <a:srcRect l="15010" t="15913" r="64521" b="14502"/>
          <a:stretch/>
        </p:blipFill>
        <p:spPr>
          <a:xfrm>
            <a:off x="1154954" y="2294021"/>
            <a:ext cx="2164472" cy="4138863"/>
          </a:xfrm>
          <a:prstGeom prst="rect">
            <a:avLst/>
          </a:prstGeom>
        </p:spPr>
      </p:pic>
    </p:spTree>
    <p:extLst>
      <p:ext uri="{BB962C8B-B14F-4D97-AF65-F5344CB8AC3E}">
        <p14:creationId xmlns:p14="http://schemas.microsoft.com/office/powerpoint/2010/main" val="514596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Problemáticas a resolver</a:t>
            </a:r>
          </a:p>
        </p:txBody>
      </p:sp>
      <p:sp>
        <p:nvSpPr>
          <p:cNvPr id="3" name="Marcador de contenido 2"/>
          <p:cNvSpPr>
            <a:spLocks noGrp="1"/>
          </p:cNvSpPr>
          <p:nvPr>
            <p:ph idx="1"/>
          </p:nvPr>
        </p:nvSpPr>
        <p:spPr>
          <a:xfrm>
            <a:off x="520506" y="2603500"/>
            <a:ext cx="11141612" cy="3416300"/>
          </a:xfrm>
        </p:spPr>
        <p:txBody>
          <a:bodyPr>
            <a:normAutofit/>
          </a:bodyPr>
          <a:lstStyle/>
          <a:p>
            <a:pPr algn="just"/>
            <a:r>
              <a:rPr lang="es-MX" sz="3200" dirty="0"/>
              <a:t>Hacer que el prefecto cumpla con su trabajo,</a:t>
            </a:r>
          </a:p>
          <a:p>
            <a:pPr algn="just"/>
            <a:r>
              <a:rPr lang="es-MX" sz="3200" dirty="0"/>
              <a:t>Hacer que el prefecto trabaje en modo y tiempo. (sin trampas).</a:t>
            </a:r>
          </a:p>
          <a:p>
            <a:pPr algn="just"/>
            <a:r>
              <a:rPr lang="es-MX" sz="3200" dirty="0"/>
              <a:t>Resolver que pasa tarde.</a:t>
            </a:r>
          </a:p>
          <a:p>
            <a:pPr algn="just"/>
            <a:r>
              <a:rPr lang="es-MX" sz="3200" dirty="0"/>
              <a:t>Monitorear cuando empieza y termina sus recorridos.</a:t>
            </a:r>
          </a:p>
        </p:txBody>
      </p:sp>
    </p:spTree>
    <p:extLst>
      <p:ext uri="{BB962C8B-B14F-4D97-AF65-F5344CB8AC3E}">
        <p14:creationId xmlns:p14="http://schemas.microsoft.com/office/powerpoint/2010/main" val="2908330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Datos a registrar en la asistencia. </a:t>
            </a:r>
          </a:p>
        </p:txBody>
      </p:sp>
      <p:sp>
        <p:nvSpPr>
          <p:cNvPr id="3" name="Marcador de contenido 2"/>
          <p:cNvSpPr>
            <a:spLocks noGrp="1"/>
          </p:cNvSpPr>
          <p:nvPr>
            <p:ph idx="1"/>
          </p:nvPr>
        </p:nvSpPr>
        <p:spPr/>
        <p:txBody>
          <a:bodyPr/>
          <a:lstStyle/>
          <a:p>
            <a:r>
              <a:rPr lang="es-MX" dirty="0"/>
              <a:t>Cuando se guarde la asistencia los datos importantes son:</a:t>
            </a:r>
          </a:p>
          <a:p>
            <a:r>
              <a:rPr lang="es-MX" dirty="0"/>
              <a:t>Fecha.</a:t>
            </a:r>
          </a:p>
          <a:p>
            <a:r>
              <a:rPr lang="es-MX" dirty="0"/>
              <a:t>Hora.</a:t>
            </a:r>
          </a:p>
          <a:p>
            <a:r>
              <a:rPr lang="es-MX" dirty="0"/>
              <a:t>Fotografía (inasistencia).</a:t>
            </a:r>
          </a:p>
          <a:p>
            <a:r>
              <a:rPr lang="es-MX" dirty="0"/>
              <a:t>Fotografía de asistencia en dado caso que el maestro no le marquen las huellas el aparato.</a:t>
            </a:r>
          </a:p>
          <a:p>
            <a:r>
              <a:rPr lang="es-MX" dirty="0"/>
              <a:t>Ubicación (checar como se hace)</a:t>
            </a:r>
          </a:p>
          <a:p>
            <a:r>
              <a:rPr lang="es-MX" dirty="0"/>
              <a:t>Si asistió o no (huella)</a:t>
            </a:r>
          </a:p>
        </p:txBody>
      </p:sp>
    </p:spTree>
    <p:extLst>
      <p:ext uri="{BB962C8B-B14F-4D97-AF65-F5344CB8AC3E}">
        <p14:creationId xmlns:p14="http://schemas.microsoft.com/office/powerpoint/2010/main" val="2150449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Validación de registro docente</a:t>
            </a:r>
          </a:p>
        </p:txBody>
      </p:sp>
      <p:pic>
        <p:nvPicPr>
          <p:cNvPr id="4" name="Marcador de contenido 3"/>
          <p:cNvPicPr>
            <a:picLocks noGrp="1" noChangeAspect="1"/>
          </p:cNvPicPr>
          <p:nvPr>
            <p:ph idx="1"/>
          </p:nvPr>
        </p:nvPicPr>
        <p:blipFill rotWithShape="1">
          <a:blip r:embed="rId2"/>
          <a:srcRect l="8377" t="16117" r="71088" b="14431"/>
          <a:stretch/>
        </p:blipFill>
        <p:spPr>
          <a:xfrm>
            <a:off x="1154954" y="2294021"/>
            <a:ext cx="2120963" cy="4035028"/>
          </a:xfrm>
          <a:prstGeom prst="rect">
            <a:avLst/>
          </a:prstGeom>
        </p:spPr>
      </p:pic>
      <p:sp>
        <p:nvSpPr>
          <p:cNvPr id="5" name="Marcador de contenido 2"/>
          <p:cNvSpPr txBox="1">
            <a:spLocks/>
          </p:cNvSpPr>
          <p:nvPr/>
        </p:nvSpPr>
        <p:spPr>
          <a:xfrm>
            <a:off x="3882112" y="2294021"/>
            <a:ext cx="7836276"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s-419" sz="3200" dirty="0"/>
              <a:t>Esta pantalla se mostrara cuando la huella del maestro se ha validado correctamente con la huella del maestro con anterioridad.</a:t>
            </a:r>
            <a:endParaRPr lang="es-MX" sz="3200" dirty="0"/>
          </a:p>
        </p:txBody>
      </p:sp>
    </p:spTree>
    <p:extLst>
      <p:ext uri="{BB962C8B-B14F-4D97-AF65-F5344CB8AC3E}">
        <p14:creationId xmlns:p14="http://schemas.microsoft.com/office/powerpoint/2010/main" val="3309100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Error en registro docente de maestros</a:t>
            </a:r>
          </a:p>
        </p:txBody>
      </p:sp>
      <p:pic>
        <p:nvPicPr>
          <p:cNvPr id="4" name="Marcador de contenido 3"/>
          <p:cNvPicPr>
            <a:picLocks noGrp="1" noChangeAspect="1"/>
          </p:cNvPicPr>
          <p:nvPr>
            <p:ph idx="1"/>
          </p:nvPr>
        </p:nvPicPr>
        <p:blipFill rotWithShape="1">
          <a:blip r:embed="rId2"/>
          <a:srcRect l="8414" t="16037" r="71199" b="14553"/>
          <a:stretch/>
        </p:blipFill>
        <p:spPr>
          <a:xfrm>
            <a:off x="1154954" y="2294021"/>
            <a:ext cx="2098561" cy="4019006"/>
          </a:xfrm>
          <a:prstGeom prst="rect">
            <a:avLst/>
          </a:prstGeom>
        </p:spPr>
      </p:pic>
      <p:sp>
        <p:nvSpPr>
          <p:cNvPr id="5" name="Marcador de contenido 2"/>
          <p:cNvSpPr txBox="1">
            <a:spLocks/>
          </p:cNvSpPr>
          <p:nvPr/>
        </p:nvSpPr>
        <p:spPr>
          <a:xfrm>
            <a:off x="3882112" y="2294021"/>
            <a:ext cx="7836276"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3200" dirty="0"/>
              <a:t>En esta opción se mostrara cuando no se valido correctamente y en seguida se podrá intentar de nuevo. Aun no se saben los intentos que se puedan dar hasta tener físicamente el dispositivo.</a:t>
            </a:r>
            <a:endParaRPr lang="es-MX" sz="3200" dirty="0"/>
          </a:p>
        </p:txBody>
      </p:sp>
    </p:spTree>
    <p:extLst>
      <p:ext uri="{BB962C8B-B14F-4D97-AF65-F5344CB8AC3E}">
        <p14:creationId xmlns:p14="http://schemas.microsoft.com/office/powerpoint/2010/main" val="1055371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Evento sanitarios</a:t>
            </a:r>
          </a:p>
        </p:txBody>
      </p:sp>
      <p:pic>
        <p:nvPicPr>
          <p:cNvPr id="5" name="Marcador de contenido 4"/>
          <p:cNvPicPr>
            <a:picLocks noGrp="1" noChangeAspect="1"/>
          </p:cNvPicPr>
          <p:nvPr>
            <p:ph idx="1"/>
          </p:nvPr>
        </p:nvPicPr>
        <p:blipFill rotWithShape="1">
          <a:blip r:embed="rId2"/>
          <a:srcRect l="8383" t="15989" r="71116" b="14338"/>
          <a:stretch/>
        </p:blipFill>
        <p:spPr>
          <a:xfrm>
            <a:off x="1154954" y="2294021"/>
            <a:ext cx="2225408" cy="4254137"/>
          </a:xfrm>
          <a:prstGeom prst="rect">
            <a:avLst/>
          </a:prstGeom>
        </p:spPr>
      </p:pic>
      <p:sp>
        <p:nvSpPr>
          <p:cNvPr id="4" name="Marcador de contenido 2"/>
          <p:cNvSpPr txBox="1">
            <a:spLocks/>
          </p:cNvSpPr>
          <p:nvPr/>
        </p:nvSpPr>
        <p:spPr>
          <a:xfrm>
            <a:off x="3882112" y="2294021"/>
            <a:ext cx="7850343"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3200" dirty="0"/>
              <a:t>Esta es la pantalla de los baños.</a:t>
            </a:r>
          </a:p>
          <a:p>
            <a:pPr algn="just"/>
            <a:r>
              <a:rPr lang="es-419" sz="3200" dirty="0"/>
              <a:t>Se muestra el Edificio, piso, genero del baño y la hora en la que se tiene que revisar.</a:t>
            </a:r>
          </a:p>
          <a:p>
            <a:pPr algn="just"/>
            <a:r>
              <a:rPr lang="es-419" sz="3200" dirty="0"/>
              <a:t>Se mostraran opciones rápidas para poder hacer el reporte de sanitarios lo mas rápido posible para seguir con su tarea de revisar a los maestros.</a:t>
            </a:r>
            <a:endParaRPr lang="es-MX" sz="3200" dirty="0"/>
          </a:p>
        </p:txBody>
      </p:sp>
    </p:spTree>
    <p:extLst>
      <p:ext uri="{BB962C8B-B14F-4D97-AF65-F5344CB8AC3E}">
        <p14:creationId xmlns:p14="http://schemas.microsoft.com/office/powerpoint/2010/main" val="19427744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Error evento Sanitarios</a:t>
            </a:r>
          </a:p>
        </p:txBody>
      </p:sp>
      <p:pic>
        <p:nvPicPr>
          <p:cNvPr id="4" name="Marcador de contenido 3"/>
          <p:cNvPicPr>
            <a:picLocks noGrp="1" noChangeAspect="1"/>
          </p:cNvPicPr>
          <p:nvPr>
            <p:ph idx="1"/>
          </p:nvPr>
        </p:nvPicPr>
        <p:blipFill rotWithShape="1">
          <a:blip r:embed="rId2"/>
          <a:srcRect l="8505" t="15742" r="71125" b="15145"/>
          <a:stretch/>
        </p:blipFill>
        <p:spPr>
          <a:xfrm>
            <a:off x="1154954" y="2294021"/>
            <a:ext cx="2261065" cy="4315325"/>
          </a:xfrm>
          <a:prstGeom prst="rect">
            <a:avLst/>
          </a:prstGeom>
        </p:spPr>
      </p:pic>
      <p:sp>
        <p:nvSpPr>
          <p:cNvPr id="5" name="Marcador de contenido 2"/>
          <p:cNvSpPr txBox="1">
            <a:spLocks/>
          </p:cNvSpPr>
          <p:nvPr/>
        </p:nvSpPr>
        <p:spPr>
          <a:xfrm>
            <a:off x="3882112" y="2294021"/>
            <a:ext cx="7822208"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gn="just">
              <a:buNone/>
            </a:pPr>
            <a:r>
              <a:rPr lang="es-419" sz="3200" dirty="0"/>
              <a:t>Esta pantalla se mostrara cuando se haya decidido cancelar los cambios de los sanitarios.</a:t>
            </a:r>
            <a:endParaRPr lang="es-MX" sz="3200" dirty="0"/>
          </a:p>
        </p:txBody>
      </p:sp>
    </p:spTree>
    <p:extLst>
      <p:ext uri="{BB962C8B-B14F-4D97-AF65-F5344CB8AC3E}">
        <p14:creationId xmlns:p14="http://schemas.microsoft.com/office/powerpoint/2010/main" val="5844405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Validación en evento sanitario</a:t>
            </a:r>
          </a:p>
        </p:txBody>
      </p:sp>
      <p:pic>
        <p:nvPicPr>
          <p:cNvPr id="4" name="Marcador de contenido 3"/>
          <p:cNvPicPr>
            <a:picLocks noGrp="1" noChangeAspect="1"/>
          </p:cNvPicPr>
          <p:nvPr>
            <p:ph idx="1"/>
          </p:nvPr>
        </p:nvPicPr>
        <p:blipFill rotWithShape="1">
          <a:blip r:embed="rId2"/>
          <a:srcRect l="14878" t="15905" r="64399" b="14442"/>
          <a:stretch/>
        </p:blipFill>
        <p:spPr>
          <a:xfrm>
            <a:off x="1154954" y="2294021"/>
            <a:ext cx="2396491" cy="4379495"/>
          </a:xfrm>
          <a:prstGeom prst="rect">
            <a:avLst/>
          </a:prstGeom>
        </p:spPr>
      </p:pic>
      <p:sp>
        <p:nvSpPr>
          <p:cNvPr id="6" name="Marcador de contenido 2"/>
          <p:cNvSpPr txBox="1">
            <a:spLocks/>
          </p:cNvSpPr>
          <p:nvPr/>
        </p:nvSpPr>
        <p:spPr>
          <a:xfrm>
            <a:off x="3882112" y="2294021"/>
            <a:ext cx="7780005" cy="4419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r>
              <a:rPr lang="es-419" sz="3200" dirty="0"/>
              <a:t>Esta pantalla se mostrara cuando se hayan guardado correctamente  los datos del sanitario.</a:t>
            </a:r>
            <a:endParaRPr lang="es-MX" sz="3200" dirty="0"/>
          </a:p>
        </p:txBody>
      </p:sp>
    </p:spTree>
    <p:extLst>
      <p:ext uri="{BB962C8B-B14F-4D97-AF65-F5344CB8AC3E}">
        <p14:creationId xmlns:p14="http://schemas.microsoft.com/office/powerpoint/2010/main" val="15687442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Recorrido del prefecto el regreso</a:t>
            </a:r>
          </a:p>
        </p:txBody>
      </p:sp>
      <p:pic>
        <p:nvPicPr>
          <p:cNvPr id="4" name="Marcador de contenido 3"/>
          <p:cNvPicPr>
            <a:picLocks noGrp="1" noChangeAspect="1"/>
          </p:cNvPicPr>
          <p:nvPr>
            <p:ph idx="1"/>
          </p:nvPr>
        </p:nvPicPr>
        <p:blipFill rotWithShape="1">
          <a:blip r:embed="rId2"/>
          <a:srcRect l="14814" t="15816" r="64538" b="14338"/>
          <a:stretch/>
        </p:blipFill>
        <p:spPr>
          <a:xfrm>
            <a:off x="1154954" y="2345769"/>
            <a:ext cx="2172655" cy="4134081"/>
          </a:xfrm>
          <a:prstGeom prst="rect">
            <a:avLst/>
          </a:prstGeom>
        </p:spPr>
      </p:pic>
      <p:sp>
        <p:nvSpPr>
          <p:cNvPr id="5" name="Marcador de contenido 2"/>
          <p:cNvSpPr txBox="1">
            <a:spLocks/>
          </p:cNvSpPr>
          <p:nvPr/>
        </p:nvSpPr>
        <p:spPr>
          <a:xfrm>
            <a:off x="3853977" y="2203009"/>
            <a:ext cx="7878479"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buClr>
                <a:srgbClr val="B31166"/>
              </a:buClr>
            </a:pPr>
            <a:r>
              <a:rPr lang="es-419" sz="2400" dirty="0">
                <a:solidFill>
                  <a:prstClr val="black">
                    <a:lumMod val="75000"/>
                    <a:lumOff val="25000"/>
                  </a:prstClr>
                </a:solidFill>
              </a:rPr>
              <a:t>En esta pantalla se mostrara después de haber cumplido con el registro del evento anterior y así de esta manera seguir registrando los eventos hasta que se acabe la hora y comience la siguiente.</a:t>
            </a:r>
          </a:p>
          <a:p>
            <a:pPr algn="just">
              <a:buClr>
                <a:srgbClr val="B31166"/>
              </a:buClr>
            </a:pPr>
            <a:endParaRPr lang="es-419" sz="2400" dirty="0">
              <a:solidFill>
                <a:prstClr val="black">
                  <a:lumMod val="75000"/>
                  <a:lumOff val="25000"/>
                </a:prstClr>
              </a:solidFill>
            </a:endParaRPr>
          </a:p>
          <a:p>
            <a:pPr algn="just">
              <a:buClr>
                <a:srgbClr val="B31166"/>
              </a:buClr>
            </a:pPr>
            <a:r>
              <a:rPr lang="es-419" sz="2400" dirty="0">
                <a:solidFill>
                  <a:prstClr val="black">
                    <a:lumMod val="75000"/>
                    <a:lumOff val="25000"/>
                  </a:prstClr>
                </a:solidFill>
              </a:rPr>
              <a:t>En la opción de alerta ósea el color amarillo tendrá un tiempo en contrarreloj diciendo cuanto tiempo falta antes de que se acabe la hora.</a:t>
            </a:r>
            <a:endParaRPr lang="es-MX" sz="2400" dirty="0">
              <a:solidFill>
                <a:prstClr val="black">
                  <a:lumMod val="75000"/>
                  <a:lumOff val="25000"/>
                </a:prstClr>
              </a:solidFill>
            </a:endParaRPr>
          </a:p>
        </p:txBody>
      </p:sp>
      <p:sp>
        <p:nvSpPr>
          <p:cNvPr id="3" name="Flecha: a la derecha 2"/>
          <p:cNvSpPr/>
          <p:nvPr/>
        </p:nvSpPr>
        <p:spPr>
          <a:xfrm rot="11791693">
            <a:off x="2810769" y="5559428"/>
            <a:ext cx="3685735" cy="173010"/>
          </a:xfrm>
          <a:prstGeom prst="rightArrow">
            <a:avLst>
              <a:gd name="adj1" fmla="val 10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379360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Cerrar Sesión</a:t>
            </a:r>
          </a:p>
        </p:txBody>
      </p:sp>
      <p:sp>
        <p:nvSpPr>
          <p:cNvPr id="5" name="Marcador de contenido 2"/>
          <p:cNvSpPr txBox="1">
            <a:spLocks/>
          </p:cNvSpPr>
          <p:nvPr/>
        </p:nvSpPr>
        <p:spPr>
          <a:xfrm>
            <a:off x="3882112" y="2203010"/>
            <a:ext cx="7737802" cy="44196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just">
              <a:buClr>
                <a:srgbClr val="B31166"/>
              </a:buClr>
            </a:pPr>
            <a:r>
              <a:rPr lang="es-419" sz="3200" dirty="0">
                <a:solidFill>
                  <a:prstClr val="black">
                    <a:lumMod val="75000"/>
                    <a:lumOff val="25000"/>
                  </a:prstClr>
                </a:solidFill>
              </a:rPr>
              <a:t>Solo mediante el menú desplegable aparecerá el la opción de cerrar sesión y te hará la pregunta, quieres cerrar sesión. Para que el dispositivo se ponga a cargar o lo use otra persona encargada para continuar con el trabajo de asistencia.</a:t>
            </a:r>
            <a:endParaRPr lang="es-MX" sz="3200" dirty="0">
              <a:solidFill>
                <a:prstClr val="black">
                  <a:lumMod val="75000"/>
                  <a:lumOff val="25000"/>
                </a:prstClr>
              </a:solidFill>
            </a:endParaRPr>
          </a:p>
        </p:txBody>
      </p:sp>
      <p:pic>
        <p:nvPicPr>
          <p:cNvPr id="6" name="Imagen 5"/>
          <p:cNvPicPr>
            <a:picLocks noChangeAspect="1"/>
          </p:cNvPicPr>
          <p:nvPr/>
        </p:nvPicPr>
        <p:blipFill rotWithShape="1">
          <a:blip r:embed="rId2"/>
          <a:srcRect l="15133" t="15958" r="64622" b="14603"/>
          <a:stretch/>
        </p:blipFill>
        <p:spPr>
          <a:xfrm>
            <a:off x="785984" y="2247794"/>
            <a:ext cx="2278058" cy="3832164"/>
          </a:xfrm>
          <a:prstGeom prst="rect">
            <a:avLst/>
          </a:prstGeom>
        </p:spPr>
      </p:pic>
    </p:spTree>
    <p:extLst>
      <p:ext uri="{BB962C8B-B14F-4D97-AF65-F5344CB8AC3E}">
        <p14:creationId xmlns:p14="http://schemas.microsoft.com/office/powerpoint/2010/main" val="308247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El maestro faltista reciba notificación</a:t>
            </a:r>
          </a:p>
        </p:txBody>
      </p:sp>
      <p:sp>
        <p:nvSpPr>
          <p:cNvPr id="3" name="Marcador de contenido 2"/>
          <p:cNvSpPr>
            <a:spLocks noGrp="1"/>
          </p:cNvSpPr>
          <p:nvPr>
            <p:ph idx="1"/>
          </p:nvPr>
        </p:nvSpPr>
        <p:spPr>
          <a:xfrm>
            <a:off x="1154954" y="2405574"/>
            <a:ext cx="8825659" cy="3614225"/>
          </a:xfrm>
        </p:spPr>
        <p:txBody>
          <a:bodyPr>
            <a:normAutofit/>
          </a:bodyPr>
          <a:lstStyle/>
          <a:p>
            <a:r>
              <a:rPr lang="es-MX" dirty="0"/>
              <a:t>Se le debe mandar una notificación a los maestros que tengan falta para que estén enterados por alguna situación no normal. Un ejemplo hubo junta de maestros el prefecto se entero pero aun así le marco falta al maestro y así este se pueda defender. También poner la opción en la aplicación para poder crear reportes y que estos se manden a cada encargado de su área, por ejemplo se mete un vago a la facultad  pues se le manda el reporte al guardia y este debe ir enseguida , resolver la situación  y el encargado del guardia marque si se resolvió o no la situación.  Ya después mediante el browser el rector pueda ver de las áreas (limpieza, seguridad, prefectos, etc.) si van bien o no, por ejemplo limpieza resolvió 10 situaciones de 100, entonces ahí hay un problema y darle solución a saber que esta pasando.</a:t>
            </a:r>
          </a:p>
        </p:txBody>
      </p:sp>
    </p:spTree>
    <p:extLst>
      <p:ext uri="{BB962C8B-B14F-4D97-AF65-F5344CB8AC3E}">
        <p14:creationId xmlns:p14="http://schemas.microsoft.com/office/powerpoint/2010/main" val="20353102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419" dirty="0"/>
              <a:t>Cosas importantes </a:t>
            </a:r>
            <a:endParaRPr lang="es-MX" dirty="0"/>
          </a:p>
        </p:txBody>
      </p:sp>
      <p:sp>
        <p:nvSpPr>
          <p:cNvPr id="3" name="Marcador de contenido 2"/>
          <p:cNvSpPr>
            <a:spLocks noGrp="1"/>
          </p:cNvSpPr>
          <p:nvPr>
            <p:ph idx="1"/>
          </p:nvPr>
        </p:nvSpPr>
        <p:spPr/>
        <p:txBody>
          <a:bodyPr>
            <a:normAutofit/>
          </a:bodyPr>
          <a:lstStyle/>
          <a:p>
            <a:pPr algn="just"/>
            <a:r>
              <a:rPr lang="es-419" sz="3200" dirty="0"/>
              <a:t>Son las siguientes dos diapositivas cosas importantes pero son muy grandes como para que nosotros nos hagamos cargo, son cosas que la misma facultad debe hacer. Para eso le pediremos al maestro Navarro que nos ayude.</a:t>
            </a:r>
            <a:endParaRPr lang="es-MX" sz="3200" dirty="0"/>
          </a:p>
        </p:txBody>
      </p:sp>
    </p:spTree>
    <p:extLst>
      <p:ext uri="{BB962C8B-B14F-4D97-AF65-F5344CB8AC3E}">
        <p14:creationId xmlns:p14="http://schemas.microsoft.com/office/powerpoint/2010/main" val="3112464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Notas del proyecto.</a:t>
            </a:r>
          </a:p>
        </p:txBody>
      </p:sp>
      <p:sp>
        <p:nvSpPr>
          <p:cNvPr id="3" name="Marcador de contenido 2"/>
          <p:cNvSpPr>
            <a:spLocks noGrp="1"/>
          </p:cNvSpPr>
          <p:nvPr>
            <p:ph idx="1"/>
          </p:nvPr>
        </p:nvSpPr>
        <p:spPr>
          <a:xfrm>
            <a:off x="450166" y="2603500"/>
            <a:ext cx="11211951" cy="3416300"/>
          </a:xfrm>
        </p:spPr>
        <p:txBody>
          <a:bodyPr>
            <a:normAutofit fontScale="92500"/>
          </a:bodyPr>
          <a:lstStyle/>
          <a:p>
            <a:r>
              <a:rPr lang="es-MX" sz="3500" dirty="0"/>
              <a:t>El proyecto es “Control de asistencia de personal docente”. </a:t>
            </a:r>
          </a:p>
          <a:p>
            <a:r>
              <a:rPr lang="es-MX" sz="3500" dirty="0"/>
              <a:t>Elaborar siglas o un nombre referente al proyecto.</a:t>
            </a:r>
          </a:p>
          <a:p>
            <a:r>
              <a:rPr lang="es-MX" sz="3500" dirty="0"/>
              <a:t>Elaborar un logo en base al nombre  o constitución del proyecto.</a:t>
            </a:r>
          </a:p>
          <a:p>
            <a:r>
              <a:rPr lang="es-MX" sz="3500" dirty="0"/>
              <a:t>Todos pueden aportar ideas. </a:t>
            </a:r>
          </a:p>
          <a:p>
            <a:endParaRPr lang="es-MX" dirty="0"/>
          </a:p>
          <a:p>
            <a:endParaRPr lang="es-MX" dirty="0"/>
          </a:p>
        </p:txBody>
      </p:sp>
    </p:spTree>
    <p:extLst>
      <p:ext uri="{BB962C8B-B14F-4D97-AF65-F5344CB8AC3E}">
        <p14:creationId xmlns:p14="http://schemas.microsoft.com/office/powerpoint/2010/main" val="2089845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Saber el orden de rangos (Navarro)</a:t>
            </a:r>
          </a:p>
        </p:txBody>
      </p:sp>
      <p:sp>
        <p:nvSpPr>
          <p:cNvPr id="3" name="Marcador de contenido 2"/>
          <p:cNvSpPr>
            <a:spLocks noGrp="1"/>
          </p:cNvSpPr>
          <p:nvPr>
            <p:ph idx="1"/>
          </p:nvPr>
        </p:nvSpPr>
        <p:spPr/>
        <p:txBody>
          <a:bodyPr/>
          <a:lstStyle/>
          <a:p>
            <a:pPr algn="just"/>
            <a:r>
              <a:rPr lang="es-MX" dirty="0"/>
              <a:t>Al momento de crear un reporte (fuera del salón) se le mandara notificaciones al encargado del departamento (ejemplos, limpieza, prefectura, maestros, seguridad, mantenimiento). Y ellos delegaran el encargo a quien se encuentre en turno. Después de haber realizado la notificación, el encargado deberá responder con un si o un no (si es que no la cumplió). Suponiendo que el encargado de limpieza cumplió con 10 de 50 notificaciones, pues algo anda mal con ese departamento. Estos datos los podrá ver el director y así ver de manera mas general como están los departamentos y resolver de manera pronta esas situaciones.</a:t>
            </a:r>
          </a:p>
          <a:p>
            <a:pPr algn="just"/>
            <a:r>
              <a:rPr lang="es-MX" b="1" dirty="0"/>
              <a:t>(Que valide la acción a tomar el prefecto  cuando se haya cumplido el reporte, esto esta aun por checar con el Inge Navarro)</a:t>
            </a:r>
          </a:p>
        </p:txBody>
      </p:sp>
    </p:spTree>
    <p:extLst>
      <p:ext uri="{BB962C8B-B14F-4D97-AF65-F5344CB8AC3E}">
        <p14:creationId xmlns:p14="http://schemas.microsoft.com/office/powerpoint/2010/main" val="10636998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Preguntar o establecer áreas. (Navarro)</a:t>
            </a:r>
          </a:p>
        </p:txBody>
      </p:sp>
      <p:sp>
        <p:nvSpPr>
          <p:cNvPr id="3" name="Marcador de contenido 2"/>
          <p:cNvSpPr>
            <a:spLocks noGrp="1"/>
          </p:cNvSpPr>
          <p:nvPr>
            <p:ph idx="1"/>
          </p:nvPr>
        </p:nvSpPr>
        <p:spPr>
          <a:xfrm>
            <a:off x="1154954" y="2603500"/>
            <a:ext cx="10422757" cy="3416300"/>
          </a:xfrm>
        </p:spPr>
        <p:txBody>
          <a:bodyPr>
            <a:normAutofit/>
          </a:bodyPr>
          <a:lstStyle/>
          <a:p>
            <a:r>
              <a:rPr lang="es-MX" sz="3200" dirty="0"/>
              <a:t>Las áreas son un grupo de edificios por los cuales tendrá bajo su cargo el prefecto. </a:t>
            </a:r>
          </a:p>
          <a:p>
            <a:r>
              <a:rPr lang="es-MX" sz="3200" dirty="0"/>
              <a:t>Ejemplo:</a:t>
            </a:r>
          </a:p>
          <a:p>
            <a:r>
              <a:rPr lang="es-MX" sz="3200" dirty="0"/>
              <a:t>Área 1: Edificio 1 y Edificio 2</a:t>
            </a:r>
          </a:p>
          <a:p>
            <a:r>
              <a:rPr lang="es-MX" sz="3200" dirty="0"/>
              <a:t>Área 2: Edificio 3, Biblioteca (Dos salones) y el Edificio 3.</a:t>
            </a:r>
          </a:p>
        </p:txBody>
      </p:sp>
    </p:spTree>
    <p:extLst>
      <p:ext uri="{BB962C8B-B14F-4D97-AF65-F5344CB8AC3E}">
        <p14:creationId xmlns:p14="http://schemas.microsoft.com/office/powerpoint/2010/main" val="40777330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954" y="973668"/>
            <a:ext cx="9480221" cy="706964"/>
          </a:xfrm>
        </p:spPr>
        <p:txBody>
          <a:bodyPr/>
          <a:lstStyle/>
          <a:p>
            <a:r>
              <a:rPr lang="es-MX" dirty="0"/>
              <a:t>Cosas de Android (para el lunes festivo)</a:t>
            </a:r>
          </a:p>
        </p:txBody>
      </p:sp>
      <p:sp>
        <p:nvSpPr>
          <p:cNvPr id="3" name="Marcador de contenido 2"/>
          <p:cNvSpPr>
            <a:spLocks noGrp="1"/>
          </p:cNvSpPr>
          <p:nvPr>
            <p:ph idx="1"/>
          </p:nvPr>
        </p:nvSpPr>
        <p:spPr>
          <a:xfrm>
            <a:off x="451569" y="2308078"/>
            <a:ext cx="11224616" cy="3416300"/>
          </a:xfrm>
        </p:spPr>
        <p:txBody>
          <a:bodyPr/>
          <a:lstStyle/>
          <a:p>
            <a:r>
              <a:rPr lang="es-MX" dirty="0"/>
              <a:t>Entregar un prototipo funcionando de las pantallas básicas.</a:t>
            </a:r>
          </a:p>
          <a:p>
            <a:r>
              <a:rPr lang="es-MX" dirty="0"/>
              <a:t>Checar el tamaño de las fotos, firmas y otros datos, para todos los maestros y todos los salones que hay.</a:t>
            </a:r>
          </a:p>
          <a:p>
            <a:r>
              <a:rPr lang="es-MX" dirty="0"/>
              <a:t>Determinar los tamaños de las fases y alcances de este proyecto.</a:t>
            </a:r>
          </a:p>
          <a:p>
            <a:r>
              <a:rPr lang="es-MX" dirty="0"/>
              <a:t>Checar quien estar detrás del </a:t>
            </a:r>
            <a:r>
              <a:rPr lang="es-MX" dirty="0" err="1"/>
              <a:t>backoffice</a:t>
            </a:r>
            <a:r>
              <a:rPr lang="es-MX" dirty="0"/>
              <a:t>. </a:t>
            </a:r>
          </a:p>
          <a:p>
            <a:r>
              <a:rPr lang="es-MX" b="1" dirty="0"/>
              <a:t>Determinar como será el envió de los datos, si de manera local o en línea, mediante turnos (matutino, vespertino, nocturno), cuando se encuentre en un punto WI-FI, o por recorridos. </a:t>
            </a:r>
          </a:p>
        </p:txBody>
      </p:sp>
    </p:spTree>
    <p:extLst>
      <p:ext uri="{BB962C8B-B14F-4D97-AF65-F5344CB8AC3E}">
        <p14:creationId xmlns:p14="http://schemas.microsoft.com/office/powerpoint/2010/main" val="892356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Primeras Fases</a:t>
            </a:r>
          </a:p>
        </p:txBody>
      </p:sp>
      <p:sp>
        <p:nvSpPr>
          <p:cNvPr id="3" name="Marcador de contenido 2"/>
          <p:cNvSpPr>
            <a:spLocks noGrp="1"/>
          </p:cNvSpPr>
          <p:nvPr>
            <p:ph idx="1"/>
          </p:nvPr>
        </p:nvSpPr>
        <p:spPr/>
        <p:txBody>
          <a:bodyPr/>
          <a:lstStyle/>
          <a:p>
            <a:r>
              <a:rPr lang="es-MX" dirty="0"/>
              <a:t>Entonces está lo de la asistencia de maestros                     </a:t>
            </a:r>
          </a:p>
          <a:p>
            <a:r>
              <a:rPr lang="es-MX" dirty="0"/>
              <a:t>El registro de eventos                        </a:t>
            </a:r>
          </a:p>
          <a:p>
            <a:r>
              <a:rPr lang="es-MX" dirty="0"/>
              <a:t> Y la parte de justificaciones y alertas para los maestros                        </a:t>
            </a:r>
          </a:p>
          <a:p>
            <a:r>
              <a:rPr lang="es-MX" dirty="0"/>
              <a:t> Para la primera entrega</a:t>
            </a:r>
          </a:p>
        </p:txBody>
      </p:sp>
    </p:spTree>
    <p:extLst>
      <p:ext uri="{BB962C8B-B14F-4D97-AF65-F5344CB8AC3E}">
        <p14:creationId xmlns:p14="http://schemas.microsoft.com/office/powerpoint/2010/main" val="38033654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419" sz="8800" b="1" dirty="0"/>
              <a:t>Java</a:t>
            </a:r>
            <a:r>
              <a:rPr lang="es-419" dirty="0"/>
              <a:t> </a:t>
            </a:r>
            <a:endParaRPr lang="es-MX" dirty="0"/>
          </a:p>
        </p:txBody>
      </p:sp>
      <p:sp>
        <p:nvSpPr>
          <p:cNvPr id="3" name="Marcador de contenido 2"/>
          <p:cNvSpPr>
            <a:spLocks noGrp="1"/>
          </p:cNvSpPr>
          <p:nvPr>
            <p:ph idx="1"/>
          </p:nvPr>
        </p:nvSpPr>
        <p:spPr/>
        <p:txBody>
          <a:bodyPr>
            <a:normAutofit/>
          </a:bodyPr>
          <a:lstStyle/>
          <a:p>
            <a:pPr algn="just"/>
            <a:r>
              <a:rPr lang="es-419" sz="3200" dirty="0"/>
              <a:t>Estas son las cosas en las que el equipo de Java (Liderado por el maestro de maestrías Julio y el líder de proyecto Oscar Omar nos estarán apoyando a la par en el éxito de este proyecto).</a:t>
            </a:r>
            <a:endParaRPr lang="es-MX" sz="3200" dirty="0"/>
          </a:p>
        </p:txBody>
      </p:sp>
    </p:spTree>
    <p:extLst>
      <p:ext uri="{BB962C8B-B14F-4D97-AF65-F5344CB8AC3E}">
        <p14:creationId xmlns:p14="http://schemas.microsoft.com/office/powerpoint/2010/main" val="505199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Cosas de Java</a:t>
            </a:r>
          </a:p>
        </p:txBody>
      </p:sp>
      <p:sp>
        <p:nvSpPr>
          <p:cNvPr id="3" name="Marcador de contenido 2"/>
          <p:cNvSpPr>
            <a:spLocks noGrp="1"/>
          </p:cNvSpPr>
          <p:nvPr>
            <p:ph idx="1"/>
          </p:nvPr>
        </p:nvSpPr>
        <p:spPr/>
        <p:txBody>
          <a:bodyPr/>
          <a:lstStyle/>
          <a:p>
            <a:r>
              <a:rPr lang="es-MX" dirty="0"/>
              <a:t>Elaborar un Final </a:t>
            </a:r>
            <a:r>
              <a:rPr lang="es-MX" dirty="0" err="1"/>
              <a:t>Check</a:t>
            </a:r>
            <a:endParaRPr lang="es-MX" dirty="0"/>
          </a:p>
          <a:p>
            <a:r>
              <a:rPr lang="es-MX" dirty="0"/>
              <a:t>Hacer una junta con los usuarios. (Prefectos, maestros o encargos de departamento.)</a:t>
            </a:r>
          </a:p>
          <a:p>
            <a:r>
              <a:rPr lang="es-MX" dirty="0"/>
              <a:t>Documentación.</a:t>
            </a:r>
          </a:p>
          <a:p>
            <a:r>
              <a:rPr lang="es-MX" dirty="0"/>
              <a:t>Historias de usuario.</a:t>
            </a:r>
          </a:p>
          <a:p>
            <a:r>
              <a:rPr lang="es-MX" dirty="0"/>
              <a:t>Tipos de usuario para prefectos, maestros, rector, director para el browser.</a:t>
            </a:r>
          </a:p>
          <a:p>
            <a:endParaRPr lang="es-MX" dirty="0"/>
          </a:p>
        </p:txBody>
      </p:sp>
    </p:spTree>
    <p:extLst>
      <p:ext uri="{BB962C8B-B14F-4D97-AF65-F5344CB8AC3E}">
        <p14:creationId xmlns:p14="http://schemas.microsoft.com/office/powerpoint/2010/main" val="39581060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Cosas importantes</a:t>
            </a:r>
          </a:p>
        </p:txBody>
      </p:sp>
      <p:sp>
        <p:nvSpPr>
          <p:cNvPr id="3" name="Marcador de contenido 2"/>
          <p:cNvSpPr>
            <a:spLocks noGrp="1"/>
          </p:cNvSpPr>
          <p:nvPr>
            <p:ph idx="1"/>
          </p:nvPr>
        </p:nvSpPr>
        <p:spPr>
          <a:xfrm>
            <a:off x="1090708" y="2552700"/>
            <a:ext cx="8825659" cy="3416300"/>
          </a:xfrm>
        </p:spPr>
        <p:txBody>
          <a:bodyPr/>
          <a:lstStyle/>
          <a:p>
            <a:r>
              <a:rPr lang="es-MX" dirty="0"/>
              <a:t>Checar quien hará la ruta (java)</a:t>
            </a:r>
          </a:p>
          <a:p>
            <a:r>
              <a:rPr lang="es-MX" dirty="0"/>
              <a:t>Quien hará los cambios de la ruta. (java)</a:t>
            </a:r>
          </a:p>
          <a:p>
            <a:r>
              <a:rPr lang="es-MX" dirty="0"/>
              <a:t>Hacer  una lista de maestros.</a:t>
            </a:r>
          </a:p>
          <a:p>
            <a:r>
              <a:rPr lang="es-MX" dirty="0"/>
              <a:t>Hacer lista de salones.</a:t>
            </a:r>
          </a:p>
          <a:p>
            <a:r>
              <a:rPr lang="es-MX" dirty="0"/>
              <a:t>Hacer una lista de baños.</a:t>
            </a:r>
          </a:p>
          <a:p>
            <a:r>
              <a:rPr lang="es-MX" dirty="0"/>
              <a:t>Crear un catalogo de salones incluso con capacidad, con nomenclatura estándar (Salón , nivel y aula) Ejemplo: salón  4 2 0 1.</a:t>
            </a:r>
          </a:p>
          <a:p>
            <a:endParaRPr lang="es-MX" dirty="0"/>
          </a:p>
          <a:p>
            <a:endParaRPr lang="es-MX" dirty="0"/>
          </a:p>
        </p:txBody>
      </p:sp>
    </p:spTree>
    <p:extLst>
      <p:ext uri="{BB962C8B-B14F-4D97-AF65-F5344CB8AC3E}">
        <p14:creationId xmlns:p14="http://schemas.microsoft.com/office/powerpoint/2010/main" val="36208316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419" dirty="0"/>
              <a:t>Documentación</a:t>
            </a:r>
            <a:endParaRPr lang="es-MX" dirty="0"/>
          </a:p>
        </p:txBody>
      </p:sp>
      <p:sp>
        <p:nvSpPr>
          <p:cNvPr id="3" name="Marcador de contenido 2"/>
          <p:cNvSpPr>
            <a:spLocks noGrp="1"/>
          </p:cNvSpPr>
          <p:nvPr>
            <p:ph idx="1"/>
          </p:nvPr>
        </p:nvSpPr>
        <p:spPr>
          <a:xfrm>
            <a:off x="560594" y="2331720"/>
            <a:ext cx="11189446" cy="4000500"/>
          </a:xfrm>
        </p:spPr>
        <p:txBody>
          <a:bodyPr>
            <a:normAutofit lnSpcReduction="10000"/>
          </a:bodyPr>
          <a:lstStyle/>
          <a:p>
            <a:r>
              <a:rPr lang="es-ES" sz="2000" b="1" dirty="0"/>
              <a:t>Fechas de compromiso:</a:t>
            </a:r>
            <a:endParaRPr lang="es-MX" sz="2000" dirty="0"/>
          </a:p>
          <a:p>
            <a:pPr lvl="0"/>
            <a:r>
              <a:rPr lang="es-ES" sz="2000" dirty="0"/>
              <a:t>Tiempo estimado en realizar los entregables (Análisis, prototipos, plan de trabajo, juntas).</a:t>
            </a:r>
            <a:endParaRPr lang="es-MX" sz="2000" dirty="0"/>
          </a:p>
          <a:p>
            <a:pPr lvl="0"/>
            <a:r>
              <a:rPr lang="es-ES" sz="2000" dirty="0"/>
              <a:t>Analizar todas las tareas que se tiene que hacer.</a:t>
            </a:r>
            <a:endParaRPr lang="es-MX" sz="2000" dirty="0"/>
          </a:p>
          <a:p>
            <a:pPr lvl="0"/>
            <a:r>
              <a:rPr lang="es-ES" sz="2000" dirty="0"/>
              <a:t>Asignar tiempo de investigación </a:t>
            </a:r>
            <a:r>
              <a:rPr lang="es-ES" sz="2000" b="1" dirty="0"/>
              <a:t>(Cosas relevantes del proyecto</a:t>
            </a:r>
            <a:r>
              <a:rPr lang="es-ES" sz="2000" dirty="0"/>
              <a:t>).</a:t>
            </a:r>
            <a:endParaRPr lang="es-MX" sz="2000" dirty="0"/>
          </a:p>
          <a:p>
            <a:pPr lvl="0"/>
            <a:r>
              <a:rPr lang="es-ES" sz="2000" dirty="0"/>
              <a:t>Tiempo estimado de desarrollo (Realizar </a:t>
            </a:r>
            <a:r>
              <a:rPr lang="es-ES" sz="2000" dirty="0" err="1"/>
              <a:t>checkpoint</a:t>
            </a:r>
            <a:r>
              <a:rPr lang="es-ES" sz="2000" dirty="0"/>
              <a:t> de cada historia de usuario y documentarla).</a:t>
            </a:r>
            <a:endParaRPr lang="es-MX" sz="2000" dirty="0"/>
          </a:p>
          <a:p>
            <a:pPr lvl="0"/>
            <a:r>
              <a:rPr lang="es-ES" sz="2000" dirty="0"/>
              <a:t>Tiempo estimado de QA (Fallas y soluciones).</a:t>
            </a:r>
            <a:endParaRPr lang="es-MX" sz="2000" dirty="0"/>
          </a:p>
          <a:p>
            <a:pPr lvl="0"/>
            <a:r>
              <a:rPr lang="es-ES" sz="2000" dirty="0"/>
              <a:t>Pruebas UAT.(Retroalimentación del usuario con la aplicación).</a:t>
            </a:r>
            <a:endParaRPr lang="es-MX" sz="2000" dirty="0"/>
          </a:p>
          <a:p>
            <a:pPr lvl="0"/>
            <a:r>
              <a:rPr lang="es-ES" sz="2000" dirty="0"/>
              <a:t>Manual de Usuario(Al final de todo).</a:t>
            </a:r>
            <a:endParaRPr lang="es-MX" sz="2000" dirty="0"/>
          </a:p>
          <a:p>
            <a:endParaRPr lang="es-MX" dirty="0"/>
          </a:p>
        </p:txBody>
      </p:sp>
    </p:spTree>
    <p:extLst>
      <p:ext uri="{BB962C8B-B14F-4D97-AF65-F5344CB8AC3E}">
        <p14:creationId xmlns:p14="http://schemas.microsoft.com/office/powerpoint/2010/main" val="7571125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954" y="1270848"/>
            <a:ext cx="8761413" cy="706964"/>
          </a:xfrm>
        </p:spPr>
        <p:txBody>
          <a:bodyPr/>
          <a:lstStyle/>
          <a:p>
            <a:r>
              <a:rPr lang="es-ES" dirty="0"/>
              <a:t>Utilizar </a:t>
            </a:r>
            <a:r>
              <a:rPr lang="es-ES" dirty="0" err="1"/>
              <a:t>Struts</a:t>
            </a:r>
            <a:r>
              <a:rPr lang="es-ES" dirty="0"/>
              <a:t> Para hacer uso de una herramienta (</a:t>
            </a:r>
            <a:r>
              <a:rPr lang="es-ES" dirty="0" err="1"/>
              <a:t>SMDMethods</a:t>
            </a:r>
            <a:r>
              <a:rPr lang="es-ES" dirty="0"/>
              <a:t>) que maneje los archivos tipo JSON.</a:t>
            </a:r>
            <a:br>
              <a:rPr lang="es-MX" dirty="0"/>
            </a:br>
            <a:endParaRPr lang="es-MX" dirty="0"/>
          </a:p>
        </p:txBody>
      </p:sp>
      <p:sp>
        <p:nvSpPr>
          <p:cNvPr id="3" name="Marcador de contenido 2"/>
          <p:cNvSpPr>
            <a:spLocks noGrp="1"/>
          </p:cNvSpPr>
          <p:nvPr>
            <p:ph idx="1"/>
          </p:nvPr>
        </p:nvSpPr>
        <p:spPr/>
        <p:txBody>
          <a:bodyPr/>
          <a:lstStyle/>
          <a:p>
            <a:r>
              <a:rPr lang="es-ES" dirty="0"/>
              <a:t>Tiempos estimados (Aproximados):</a:t>
            </a:r>
            <a:endParaRPr lang="es-MX" dirty="0"/>
          </a:p>
          <a:p>
            <a:pPr lvl="0"/>
            <a:r>
              <a:rPr lang="es-ES" dirty="0"/>
              <a:t>Análisis 6%</a:t>
            </a:r>
            <a:endParaRPr lang="es-MX" dirty="0"/>
          </a:p>
          <a:p>
            <a:pPr lvl="0"/>
            <a:r>
              <a:rPr lang="es-ES" dirty="0"/>
              <a:t>Prototipos 4%</a:t>
            </a:r>
            <a:endParaRPr lang="es-MX" dirty="0"/>
          </a:p>
          <a:p>
            <a:pPr lvl="0"/>
            <a:r>
              <a:rPr lang="es-ES" dirty="0"/>
              <a:t>Juntas 2%</a:t>
            </a:r>
            <a:endParaRPr lang="es-MX" dirty="0"/>
          </a:p>
          <a:p>
            <a:pPr lvl="0"/>
            <a:r>
              <a:rPr lang="es-ES" dirty="0"/>
              <a:t>Desarrollo 64%</a:t>
            </a:r>
            <a:endParaRPr lang="es-MX" dirty="0"/>
          </a:p>
          <a:p>
            <a:pPr lvl="0"/>
            <a:r>
              <a:rPr lang="es-ES" dirty="0"/>
              <a:t>QA y ajustes 15%</a:t>
            </a:r>
            <a:endParaRPr lang="es-MX" dirty="0"/>
          </a:p>
          <a:p>
            <a:pPr lvl="0"/>
            <a:r>
              <a:rPr lang="es-ES" dirty="0"/>
              <a:t>Pruebas UAT 6%</a:t>
            </a:r>
            <a:endParaRPr lang="es-MX" dirty="0"/>
          </a:p>
          <a:p>
            <a:pPr lvl="0"/>
            <a:r>
              <a:rPr lang="es-ES" dirty="0"/>
              <a:t>Manual de usuario 3%</a:t>
            </a:r>
            <a:endParaRPr lang="es-MX" dirty="0"/>
          </a:p>
          <a:p>
            <a:endParaRPr lang="es-MX" dirty="0"/>
          </a:p>
        </p:txBody>
      </p:sp>
    </p:spTree>
    <p:extLst>
      <p:ext uri="{BB962C8B-B14F-4D97-AF65-F5344CB8AC3E}">
        <p14:creationId xmlns:p14="http://schemas.microsoft.com/office/powerpoint/2010/main" val="439268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 </a:t>
            </a:r>
            <a:br>
              <a:rPr lang="es-MX" dirty="0"/>
            </a:br>
            <a:r>
              <a:rPr lang="es-ES" b="1" dirty="0"/>
              <a:t>Base de datos:</a:t>
            </a:r>
            <a:br>
              <a:rPr lang="es-MX" dirty="0"/>
            </a:br>
            <a:endParaRPr lang="es-MX" dirty="0"/>
          </a:p>
        </p:txBody>
      </p:sp>
      <p:sp>
        <p:nvSpPr>
          <p:cNvPr id="3" name="Marcador de contenido 2"/>
          <p:cNvSpPr>
            <a:spLocks noGrp="1"/>
          </p:cNvSpPr>
          <p:nvPr>
            <p:ph idx="1"/>
          </p:nvPr>
        </p:nvSpPr>
        <p:spPr/>
        <p:txBody>
          <a:bodyPr/>
          <a:lstStyle/>
          <a:p>
            <a:pPr lvl="0"/>
            <a:r>
              <a:rPr lang="es-ES" dirty="0"/>
              <a:t>Comenzar a diseñar los campos y tablas que se planean utilizar.</a:t>
            </a:r>
            <a:endParaRPr lang="es-MX" dirty="0"/>
          </a:p>
          <a:p>
            <a:pPr lvl="0"/>
            <a:r>
              <a:rPr lang="es-ES" dirty="0"/>
              <a:t>Información más accesible y genérica posible.</a:t>
            </a:r>
            <a:endParaRPr lang="es-MX" dirty="0"/>
          </a:p>
          <a:p>
            <a:pPr lvl="0"/>
            <a:r>
              <a:rPr lang="es-ES" dirty="0"/>
              <a:t>Intentar hacer la menor cantidad de tablas posibles a la hora de hacer los tipos de reportes.</a:t>
            </a:r>
            <a:endParaRPr lang="es-MX" dirty="0"/>
          </a:p>
          <a:p>
            <a:r>
              <a:rPr lang="es-ES" dirty="0"/>
              <a:t>Utilizar componentes lo más posibles.</a:t>
            </a:r>
            <a:endParaRPr lang="es-MX" dirty="0"/>
          </a:p>
          <a:p>
            <a:r>
              <a:rPr lang="es-ES" b="1" dirty="0"/>
              <a:t>Final </a:t>
            </a:r>
            <a:r>
              <a:rPr lang="es-ES" b="1" dirty="0" err="1"/>
              <a:t>check</a:t>
            </a:r>
            <a:r>
              <a:rPr lang="es-ES" dirty="0"/>
              <a:t> por hora aleatorio estadístico que seleccionara a un maestro al azar para saber si está ahí </a:t>
            </a:r>
            <a:endParaRPr lang="es-MX" dirty="0"/>
          </a:p>
          <a:p>
            <a:endParaRPr lang="es-MX" dirty="0"/>
          </a:p>
        </p:txBody>
      </p:sp>
    </p:spTree>
    <p:extLst>
      <p:ext uri="{BB962C8B-B14F-4D97-AF65-F5344CB8AC3E}">
        <p14:creationId xmlns:p14="http://schemas.microsoft.com/office/powerpoint/2010/main" val="1599449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Pantallas del prototipo</a:t>
            </a:r>
          </a:p>
        </p:txBody>
      </p:sp>
      <p:sp>
        <p:nvSpPr>
          <p:cNvPr id="3" name="Marcador de contenido 2"/>
          <p:cNvSpPr>
            <a:spLocks noGrp="1"/>
          </p:cNvSpPr>
          <p:nvPr>
            <p:ph idx="1"/>
          </p:nvPr>
        </p:nvSpPr>
        <p:spPr>
          <a:xfrm>
            <a:off x="337626" y="2603500"/>
            <a:ext cx="11338560" cy="3416300"/>
          </a:xfrm>
        </p:spPr>
        <p:txBody>
          <a:bodyPr numCol="2">
            <a:noAutofit/>
          </a:bodyPr>
          <a:lstStyle/>
          <a:p>
            <a:r>
              <a:rPr lang="es-MX" sz="2400" dirty="0"/>
              <a:t>SplashScreen</a:t>
            </a:r>
          </a:p>
          <a:p>
            <a:r>
              <a:rPr lang="es-MX" sz="2400" dirty="0"/>
              <a:t>Login </a:t>
            </a:r>
          </a:p>
          <a:p>
            <a:r>
              <a:rPr lang="es-MX" sz="2400" dirty="0"/>
              <a:t>Validación </a:t>
            </a:r>
          </a:p>
          <a:p>
            <a:r>
              <a:rPr lang="es-MX" sz="2400" dirty="0"/>
              <a:t>Usuario Correcto</a:t>
            </a:r>
          </a:p>
          <a:p>
            <a:r>
              <a:rPr lang="es-MX" sz="2400" dirty="0"/>
              <a:t>Usuario Incorrecto</a:t>
            </a:r>
          </a:p>
          <a:p>
            <a:r>
              <a:rPr lang="es-MX" sz="2400" dirty="0"/>
              <a:t>Aplicación</a:t>
            </a:r>
          </a:p>
          <a:p>
            <a:r>
              <a:rPr lang="es-MX" sz="2400" dirty="0"/>
              <a:t>Menú desplegable</a:t>
            </a:r>
          </a:p>
          <a:p>
            <a:r>
              <a:rPr lang="es-MX" sz="2400" dirty="0"/>
              <a:t>Inicio recorrido de eventos</a:t>
            </a:r>
          </a:p>
          <a:p>
            <a:r>
              <a:rPr lang="es-MX" sz="2400" dirty="0"/>
              <a:t>Escaneo </a:t>
            </a:r>
          </a:p>
          <a:p>
            <a:r>
              <a:rPr lang="es-MX" sz="2400" dirty="0"/>
              <a:t>Registro de maestros</a:t>
            </a:r>
          </a:p>
          <a:p>
            <a:r>
              <a:rPr lang="es-MX" sz="2400" dirty="0"/>
              <a:t>Registro de sanitarios</a:t>
            </a:r>
          </a:p>
          <a:p>
            <a:r>
              <a:rPr lang="es-MX" sz="2400" dirty="0"/>
              <a:t>Huella correcta</a:t>
            </a:r>
          </a:p>
          <a:p>
            <a:r>
              <a:rPr lang="es-MX" sz="2400" dirty="0"/>
              <a:t>Huella incorrecta</a:t>
            </a:r>
          </a:p>
          <a:p>
            <a:r>
              <a:rPr lang="es-MX" sz="2400" dirty="0"/>
              <a:t>Cambios Guardados</a:t>
            </a:r>
          </a:p>
          <a:p>
            <a:r>
              <a:rPr lang="es-MX" sz="2400" dirty="0"/>
              <a:t>Cambios no guardados  </a:t>
            </a:r>
          </a:p>
          <a:p>
            <a:endParaRPr lang="es-MX" sz="1200" dirty="0"/>
          </a:p>
          <a:p>
            <a:endParaRPr lang="es-MX" sz="1200" dirty="0"/>
          </a:p>
        </p:txBody>
      </p:sp>
    </p:spTree>
    <p:extLst>
      <p:ext uri="{BB962C8B-B14F-4D97-AF65-F5344CB8AC3E}">
        <p14:creationId xmlns:p14="http://schemas.microsoft.com/office/powerpoint/2010/main" val="23964153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a:t>Investigación:</a:t>
            </a:r>
            <a:br>
              <a:rPr lang="es-MX" dirty="0"/>
            </a:br>
            <a:endParaRPr lang="es-MX" dirty="0"/>
          </a:p>
        </p:txBody>
      </p:sp>
      <p:sp>
        <p:nvSpPr>
          <p:cNvPr id="3" name="Marcador de contenido 2"/>
          <p:cNvSpPr>
            <a:spLocks noGrp="1"/>
          </p:cNvSpPr>
          <p:nvPr>
            <p:ph idx="1"/>
          </p:nvPr>
        </p:nvSpPr>
        <p:spPr>
          <a:xfrm>
            <a:off x="1154954" y="2125980"/>
            <a:ext cx="8825659" cy="4114800"/>
          </a:xfrm>
        </p:spPr>
        <p:txBody>
          <a:bodyPr>
            <a:normAutofit/>
          </a:bodyPr>
          <a:lstStyle/>
          <a:p>
            <a:pPr lvl="0"/>
            <a:r>
              <a:rPr lang="es-ES" dirty="0"/>
              <a:t>Uso de </a:t>
            </a:r>
            <a:r>
              <a:rPr lang="es-ES" dirty="0" err="1"/>
              <a:t>grid</a:t>
            </a:r>
            <a:r>
              <a:rPr lang="es-ES" dirty="0"/>
              <a:t>.</a:t>
            </a:r>
            <a:endParaRPr lang="es-MX" dirty="0"/>
          </a:p>
          <a:p>
            <a:pPr lvl="0"/>
            <a:r>
              <a:rPr lang="es-ES" dirty="0" err="1"/>
              <a:t>Smd</a:t>
            </a:r>
            <a:r>
              <a:rPr lang="es-ES" dirty="0"/>
              <a:t> </a:t>
            </a:r>
            <a:r>
              <a:rPr lang="es-ES" dirty="0" err="1"/>
              <a:t>Methods</a:t>
            </a:r>
            <a:r>
              <a:rPr lang="es-ES" dirty="0"/>
              <a:t>.</a:t>
            </a:r>
            <a:endParaRPr lang="es-MX" dirty="0"/>
          </a:p>
          <a:p>
            <a:pPr lvl="0"/>
            <a:r>
              <a:rPr lang="es-ES" dirty="0"/>
              <a:t>Implementación de los detalles en las pantallas.</a:t>
            </a:r>
            <a:endParaRPr lang="es-MX" dirty="0"/>
          </a:p>
          <a:p>
            <a:pPr lvl="0"/>
            <a:r>
              <a:rPr lang="es-ES" dirty="0"/>
              <a:t>Estilos de la página.</a:t>
            </a:r>
            <a:endParaRPr lang="es-MX" dirty="0"/>
          </a:p>
          <a:p>
            <a:pPr lvl="0"/>
            <a:r>
              <a:rPr lang="es-ES" dirty="0"/>
              <a:t>Consistencia de los datos.</a:t>
            </a:r>
            <a:endParaRPr lang="es-MX" dirty="0"/>
          </a:p>
          <a:p>
            <a:pPr lvl="0"/>
            <a:r>
              <a:rPr lang="es-ES" dirty="0"/>
              <a:t>Alertas.</a:t>
            </a:r>
            <a:endParaRPr lang="es-MX" dirty="0"/>
          </a:p>
          <a:p>
            <a:pPr lvl="0"/>
            <a:r>
              <a:rPr lang="es-ES" dirty="0"/>
              <a:t>JSON.</a:t>
            </a:r>
            <a:endParaRPr lang="es-MX" dirty="0"/>
          </a:p>
          <a:p>
            <a:pPr lvl="0"/>
            <a:r>
              <a:rPr lang="es-ES" dirty="0" err="1"/>
              <a:t>Struts</a:t>
            </a:r>
            <a:r>
              <a:rPr lang="es-ES" dirty="0"/>
              <a:t>.</a:t>
            </a:r>
            <a:endParaRPr lang="es-MX" dirty="0"/>
          </a:p>
          <a:p>
            <a:pPr lvl="0"/>
            <a:r>
              <a:rPr lang="es-ES" dirty="0"/>
              <a:t>Tiempo de compromiso en cada pantalla.</a:t>
            </a:r>
            <a:endParaRPr lang="es-MX" dirty="0"/>
          </a:p>
          <a:p>
            <a:pPr lvl="0"/>
            <a:r>
              <a:rPr lang="es-ES" dirty="0"/>
              <a:t>Mapeo de JSP con </a:t>
            </a:r>
            <a:r>
              <a:rPr lang="es-ES" dirty="0" err="1"/>
              <a:t>Struts</a:t>
            </a:r>
            <a:r>
              <a:rPr lang="es-ES" dirty="0"/>
              <a:t> con los </a:t>
            </a:r>
            <a:r>
              <a:rPr lang="es-ES" dirty="0" err="1"/>
              <a:t>actions</a:t>
            </a:r>
            <a:r>
              <a:rPr lang="es-ES" dirty="0"/>
              <a:t>.</a:t>
            </a:r>
            <a:endParaRPr lang="es-MX" dirty="0"/>
          </a:p>
          <a:p>
            <a:endParaRPr lang="es-MX" dirty="0"/>
          </a:p>
        </p:txBody>
      </p:sp>
    </p:spTree>
    <p:extLst>
      <p:ext uri="{BB962C8B-B14F-4D97-AF65-F5344CB8AC3E}">
        <p14:creationId xmlns:p14="http://schemas.microsoft.com/office/powerpoint/2010/main" val="25647075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419" dirty="0"/>
              <a:t>Nota importante</a:t>
            </a:r>
            <a:endParaRPr lang="es-MX" dirty="0"/>
          </a:p>
        </p:txBody>
      </p:sp>
      <p:sp>
        <p:nvSpPr>
          <p:cNvPr id="3" name="Marcador de contenido 2"/>
          <p:cNvSpPr>
            <a:spLocks noGrp="1"/>
          </p:cNvSpPr>
          <p:nvPr>
            <p:ph idx="1"/>
          </p:nvPr>
        </p:nvSpPr>
        <p:spPr/>
        <p:txBody>
          <a:bodyPr>
            <a:normAutofit/>
          </a:bodyPr>
          <a:lstStyle/>
          <a:p>
            <a:pPr algn="just"/>
            <a:r>
              <a:rPr lang="es-ES" sz="60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Comprometerse a cumplir los tiempos estimados</a:t>
            </a:r>
            <a:r>
              <a:rPr lang="es-ES" sz="3600" dirty="0">
                <a:latin typeface="Calibri" panose="020F0502020204030204" pitchFamily="34" charset="0"/>
                <a:ea typeface="Calibri" panose="020F0502020204030204" pitchFamily="34" charset="0"/>
                <a:cs typeface="Times New Roman" panose="02020603050405020304" pitchFamily="18" charset="0"/>
              </a:rPr>
              <a:t>.</a:t>
            </a:r>
            <a:endParaRPr lang="es-MX" sz="3600" dirty="0">
              <a:latin typeface="Calibri" panose="020F0502020204030204" pitchFamily="34" charset="0"/>
              <a:ea typeface="Calibri" panose="020F0502020204030204" pitchFamily="34" charset="0"/>
              <a:cs typeface="Times New Roman" panose="02020603050405020304" pitchFamily="18" charset="0"/>
            </a:endParaRPr>
          </a:p>
          <a:p>
            <a:endParaRPr lang="es-MX" sz="2400" dirty="0"/>
          </a:p>
        </p:txBody>
      </p:sp>
    </p:spTree>
    <p:extLst>
      <p:ext uri="{BB962C8B-B14F-4D97-AF65-F5344CB8AC3E}">
        <p14:creationId xmlns:p14="http://schemas.microsoft.com/office/powerpoint/2010/main" val="1987749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SplashScreen</a:t>
            </a:r>
          </a:p>
        </p:txBody>
      </p:sp>
      <p:pic>
        <p:nvPicPr>
          <p:cNvPr id="4" name="Marcador de contenido 3"/>
          <p:cNvPicPr>
            <a:picLocks noGrp="1" noChangeAspect="1"/>
          </p:cNvPicPr>
          <p:nvPr>
            <p:ph idx="1"/>
          </p:nvPr>
        </p:nvPicPr>
        <p:blipFill rotWithShape="1">
          <a:blip r:embed="rId2"/>
          <a:srcRect l="14846" t="16208" r="64506" b="14543"/>
          <a:stretch/>
        </p:blipFill>
        <p:spPr>
          <a:xfrm>
            <a:off x="1154954" y="2184910"/>
            <a:ext cx="2647066" cy="4426054"/>
          </a:xfrm>
          <a:prstGeom prst="rect">
            <a:avLst/>
          </a:prstGeom>
        </p:spPr>
      </p:pic>
      <p:sp>
        <p:nvSpPr>
          <p:cNvPr id="5" name="CuadroTexto 4"/>
          <p:cNvSpPr txBox="1"/>
          <p:nvPr/>
        </p:nvSpPr>
        <p:spPr>
          <a:xfrm>
            <a:off x="3802020" y="2184910"/>
            <a:ext cx="7793502" cy="4524315"/>
          </a:xfrm>
          <a:prstGeom prst="rect">
            <a:avLst/>
          </a:prstGeom>
          <a:noFill/>
        </p:spPr>
        <p:txBody>
          <a:bodyPr wrap="square" rtlCol="0">
            <a:spAutoFit/>
          </a:bodyPr>
          <a:lstStyle/>
          <a:p>
            <a:pPr algn="just"/>
            <a:r>
              <a:rPr lang="es-MX" sz="3200" dirty="0"/>
              <a:t>Muchas de las aplicaciones que usamos a diario en nuestros dispositivos muestran una pantalla de presentación al inicio durante unos pocos segundos. Este tipo de pantallas se les denomina </a:t>
            </a:r>
            <a:r>
              <a:rPr lang="es-MX" sz="3200" i="1" u="sng" dirty="0" err="1">
                <a:hlinkClick r:id="rId3" tooltip="Splash screen - Wikipedia, the free encyclopedia"/>
              </a:rPr>
              <a:t>splash</a:t>
            </a:r>
            <a:r>
              <a:rPr lang="es-MX" sz="3200" i="1" u="sng" dirty="0">
                <a:hlinkClick r:id="rId3" tooltip="Splash screen - Wikipedia, the free encyclopedia"/>
              </a:rPr>
              <a:t> </a:t>
            </a:r>
            <a:r>
              <a:rPr lang="es-MX" sz="3200" i="1" u="sng" dirty="0" err="1">
                <a:hlinkClick r:id="rId3" tooltip="Splash screen - Wikipedia, the free encyclopedia"/>
              </a:rPr>
              <a:t>screen</a:t>
            </a:r>
            <a:r>
              <a:rPr lang="es-MX" sz="3200" dirty="0"/>
              <a:t> y con ello conseguimos mejorar la inmersión del usuario en nuestra aplicación.</a:t>
            </a:r>
            <a:endParaRPr lang="es-MX" sz="3200" dirty="0"/>
          </a:p>
        </p:txBody>
      </p:sp>
    </p:spTree>
    <p:extLst>
      <p:ext uri="{BB962C8B-B14F-4D97-AF65-F5344CB8AC3E}">
        <p14:creationId xmlns:p14="http://schemas.microsoft.com/office/powerpoint/2010/main" val="2450511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Login (normal o usando huella digital)</a:t>
            </a:r>
          </a:p>
        </p:txBody>
      </p:sp>
      <p:pic>
        <p:nvPicPr>
          <p:cNvPr id="4" name="Imagen 3"/>
          <p:cNvPicPr>
            <a:picLocks noChangeAspect="1"/>
          </p:cNvPicPr>
          <p:nvPr/>
        </p:nvPicPr>
        <p:blipFill rotWithShape="1">
          <a:blip r:embed="rId2"/>
          <a:srcRect l="8270" t="15911" r="71089" b="14306"/>
          <a:stretch/>
        </p:blipFill>
        <p:spPr>
          <a:xfrm>
            <a:off x="1154954" y="2113082"/>
            <a:ext cx="2342607" cy="4455015"/>
          </a:xfrm>
          <a:prstGeom prst="rect">
            <a:avLst/>
          </a:prstGeom>
        </p:spPr>
      </p:pic>
      <p:sp>
        <p:nvSpPr>
          <p:cNvPr id="5" name="CuadroTexto 4"/>
          <p:cNvSpPr txBox="1"/>
          <p:nvPr/>
        </p:nvSpPr>
        <p:spPr>
          <a:xfrm>
            <a:off x="3742006" y="2116763"/>
            <a:ext cx="7793502" cy="2554545"/>
          </a:xfrm>
          <a:prstGeom prst="rect">
            <a:avLst/>
          </a:prstGeom>
          <a:noFill/>
        </p:spPr>
        <p:txBody>
          <a:bodyPr wrap="square" rtlCol="0">
            <a:spAutoFit/>
          </a:bodyPr>
          <a:lstStyle/>
          <a:p>
            <a:pPr algn="just"/>
            <a:r>
              <a:rPr lang="es-MX" sz="3200" dirty="0"/>
              <a:t>En esta pantalla iniciara sesión el prefecto mediante su huella digital o en caso de que fallen sus dedos por razones extrañas entre con su matricula y clave.</a:t>
            </a:r>
            <a:endParaRPr lang="es-MX" sz="3200" dirty="0"/>
          </a:p>
        </p:txBody>
      </p:sp>
    </p:spTree>
    <p:extLst>
      <p:ext uri="{BB962C8B-B14F-4D97-AF65-F5344CB8AC3E}">
        <p14:creationId xmlns:p14="http://schemas.microsoft.com/office/powerpoint/2010/main" val="162593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Validación del Login.</a:t>
            </a:r>
          </a:p>
        </p:txBody>
      </p:sp>
      <p:pic>
        <p:nvPicPr>
          <p:cNvPr id="4" name="Marcador de contenido 3"/>
          <p:cNvPicPr>
            <a:picLocks noGrp="1" noChangeAspect="1"/>
          </p:cNvPicPr>
          <p:nvPr>
            <p:ph idx="1"/>
          </p:nvPr>
        </p:nvPicPr>
        <p:blipFill rotWithShape="1">
          <a:blip r:embed="rId2"/>
          <a:srcRect l="8362" t="15560" r="70847" b="14339"/>
          <a:stretch/>
        </p:blipFill>
        <p:spPr>
          <a:xfrm>
            <a:off x="1154954" y="2116763"/>
            <a:ext cx="2300424" cy="4362873"/>
          </a:xfrm>
          <a:prstGeom prst="rect">
            <a:avLst/>
          </a:prstGeom>
        </p:spPr>
      </p:pic>
      <p:sp>
        <p:nvSpPr>
          <p:cNvPr id="3" name="CuadroTexto 2"/>
          <p:cNvSpPr txBox="1"/>
          <p:nvPr/>
        </p:nvSpPr>
        <p:spPr>
          <a:xfrm>
            <a:off x="3742006" y="2116763"/>
            <a:ext cx="7793502" cy="3046988"/>
          </a:xfrm>
          <a:prstGeom prst="rect">
            <a:avLst/>
          </a:prstGeom>
          <a:noFill/>
        </p:spPr>
        <p:txBody>
          <a:bodyPr wrap="square" rtlCol="0">
            <a:spAutoFit/>
          </a:bodyPr>
          <a:lstStyle/>
          <a:p>
            <a:pPr algn="just"/>
            <a:r>
              <a:rPr lang="es-MX" sz="3200" dirty="0"/>
              <a:t>Después de que el prefecto haya pasado su huella digital o entrado con su matricula y clave, aparecerá inmediatamente esta pantalla comprobando si es o no un usuario valido para la aplicación.</a:t>
            </a:r>
            <a:endParaRPr lang="es-MX" sz="3200" dirty="0"/>
          </a:p>
        </p:txBody>
      </p:sp>
    </p:spTree>
    <p:extLst>
      <p:ext uri="{BB962C8B-B14F-4D97-AF65-F5344CB8AC3E}">
        <p14:creationId xmlns:p14="http://schemas.microsoft.com/office/powerpoint/2010/main" val="897250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Validación incorrecta</a:t>
            </a:r>
          </a:p>
        </p:txBody>
      </p:sp>
      <p:pic>
        <p:nvPicPr>
          <p:cNvPr id="4" name="Marcador de contenido 3"/>
          <p:cNvPicPr>
            <a:picLocks noGrp="1" noChangeAspect="1"/>
          </p:cNvPicPr>
          <p:nvPr>
            <p:ph idx="1"/>
          </p:nvPr>
        </p:nvPicPr>
        <p:blipFill rotWithShape="1">
          <a:blip r:embed="rId2"/>
          <a:srcRect l="8505" t="15815" r="71134" b="14594"/>
          <a:stretch/>
        </p:blipFill>
        <p:spPr>
          <a:xfrm>
            <a:off x="1154954" y="2182779"/>
            <a:ext cx="2223677" cy="4275098"/>
          </a:xfrm>
          <a:prstGeom prst="rect">
            <a:avLst/>
          </a:prstGeom>
        </p:spPr>
      </p:pic>
      <p:sp>
        <p:nvSpPr>
          <p:cNvPr id="5" name="CuadroTexto 4"/>
          <p:cNvSpPr txBox="1"/>
          <p:nvPr/>
        </p:nvSpPr>
        <p:spPr>
          <a:xfrm>
            <a:off x="3742006" y="2116763"/>
            <a:ext cx="7793502" cy="2554545"/>
          </a:xfrm>
          <a:prstGeom prst="rect">
            <a:avLst/>
          </a:prstGeom>
          <a:noFill/>
        </p:spPr>
        <p:txBody>
          <a:bodyPr wrap="square" rtlCol="0">
            <a:spAutoFit/>
          </a:bodyPr>
          <a:lstStyle/>
          <a:p>
            <a:pPr algn="just"/>
            <a:r>
              <a:rPr lang="es-MX" sz="3200" dirty="0"/>
              <a:t>En dado caso que haya habido un error en la  validación aparecerá esta pantalla con un botón para volver a la pantalla de </a:t>
            </a:r>
            <a:r>
              <a:rPr lang="es-MX" sz="3200" dirty="0" err="1"/>
              <a:t>login</a:t>
            </a:r>
            <a:r>
              <a:rPr lang="es-MX" sz="3200" dirty="0"/>
              <a:t> para poder ingresar de nuevo.</a:t>
            </a:r>
            <a:endParaRPr lang="es-MX" sz="3200" dirty="0"/>
          </a:p>
        </p:txBody>
      </p:sp>
    </p:spTree>
    <p:extLst>
      <p:ext uri="{BB962C8B-B14F-4D97-AF65-F5344CB8AC3E}">
        <p14:creationId xmlns:p14="http://schemas.microsoft.com/office/powerpoint/2010/main" val="2409469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Validación correcta</a:t>
            </a:r>
          </a:p>
        </p:txBody>
      </p:sp>
      <p:pic>
        <p:nvPicPr>
          <p:cNvPr id="4" name="Imagen 3"/>
          <p:cNvPicPr>
            <a:picLocks noChangeAspect="1"/>
          </p:cNvPicPr>
          <p:nvPr/>
        </p:nvPicPr>
        <p:blipFill rotWithShape="1">
          <a:blip r:embed="rId2"/>
          <a:srcRect l="8391" t="16095" r="71053" b="14876"/>
          <a:stretch/>
        </p:blipFill>
        <p:spPr>
          <a:xfrm>
            <a:off x="1154954" y="2218952"/>
            <a:ext cx="2261236" cy="4271226"/>
          </a:xfrm>
          <a:prstGeom prst="rect">
            <a:avLst/>
          </a:prstGeom>
        </p:spPr>
      </p:pic>
      <p:sp>
        <p:nvSpPr>
          <p:cNvPr id="5" name="CuadroTexto 4"/>
          <p:cNvSpPr txBox="1"/>
          <p:nvPr/>
        </p:nvSpPr>
        <p:spPr>
          <a:xfrm>
            <a:off x="3742006" y="2116763"/>
            <a:ext cx="7793502" cy="3046988"/>
          </a:xfrm>
          <a:prstGeom prst="rect">
            <a:avLst/>
          </a:prstGeom>
          <a:noFill/>
        </p:spPr>
        <p:txBody>
          <a:bodyPr wrap="square" rtlCol="0">
            <a:spAutoFit/>
          </a:bodyPr>
          <a:lstStyle/>
          <a:p>
            <a:pPr algn="just"/>
            <a:r>
              <a:rPr lang="es-MX" sz="3200" dirty="0"/>
              <a:t>Esta pantalla se mostrara cuando el prefecto haya entrado correctamente su huella digital o su matricula y clave.  En segundos cargara automáticamente la siguiente pantalla.</a:t>
            </a:r>
            <a:endParaRPr lang="es-MX" sz="3200" dirty="0"/>
          </a:p>
        </p:txBody>
      </p:sp>
    </p:spTree>
    <p:extLst>
      <p:ext uri="{BB962C8B-B14F-4D97-AF65-F5344CB8AC3E}">
        <p14:creationId xmlns:p14="http://schemas.microsoft.com/office/powerpoint/2010/main" val="13184208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a de reuniones Ion">
  <a:themeElements>
    <a:clrScheme name="Sala de reuniones 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Sala de reuniones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la de reuniones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358</TotalTime>
  <Words>2273</Words>
  <Application>Microsoft Office PowerPoint</Application>
  <PresentationFormat>Panorámica</PresentationFormat>
  <Paragraphs>185</Paragraphs>
  <Slides>41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41</vt:i4>
      </vt:variant>
    </vt:vector>
  </HeadingPairs>
  <TitlesOfParts>
    <vt:vector size="47" baseType="lpstr">
      <vt:lpstr>Arial</vt:lpstr>
      <vt:lpstr>Calibri</vt:lpstr>
      <vt:lpstr>Century Gothic</vt:lpstr>
      <vt:lpstr>Times New Roman</vt:lpstr>
      <vt:lpstr>Wingdings 3</vt:lpstr>
      <vt:lpstr>Sala de reuniones Ion</vt:lpstr>
      <vt:lpstr>Prototipo </vt:lpstr>
      <vt:lpstr>Problemáticas a resolver</vt:lpstr>
      <vt:lpstr>Notas del proyecto.</vt:lpstr>
      <vt:lpstr>Pantallas del prototipo</vt:lpstr>
      <vt:lpstr>SplashScreen</vt:lpstr>
      <vt:lpstr>Login (normal o usando huella digital)</vt:lpstr>
      <vt:lpstr>Validación del Login.</vt:lpstr>
      <vt:lpstr>Validación incorrecta</vt:lpstr>
      <vt:lpstr>Validación correcta</vt:lpstr>
      <vt:lpstr>Aplicación </vt:lpstr>
      <vt:lpstr>Aplicación parte II </vt:lpstr>
      <vt:lpstr>Aplicación </vt:lpstr>
      <vt:lpstr>Agregar reporte (fuera del recorrido)</vt:lpstr>
      <vt:lpstr>Aplicación </vt:lpstr>
      <vt:lpstr>Recorrido del prefecto</vt:lpstr>
      <vt:lpstr>Recorrido</vt:lpstr>
      <vt:lpstr>Activación del escaneo</vt:lpstr>
      <vt:lpstr>Evento registro de maestros</vt:lpstr>
      <vt:lpstr>Evento registro de maestros parte II</vt:lpstr>
      <vt:lpstr>Datos a registrar en la asistencia. </vt:lpstr>
      <vt:lpstr>Validación de registro docente</vt:lpstr>
      <vt:lpstr>Error en registro docente de maestros</vt:lpstr>
      <vt:lpstr>Evento sanitarios</vt:lpstr>
      <vt:lpstr>Error evento Sanitarios</vt:lpstr>
      <vt:lpstr>Validación en evento sanitario</vt:lpstr>
      <vt:lpstr>Recorrido del prefecto el regreso</vt:lpstr>
      <vt:lpstr>Cerrar Sesión</vt:lpstr>
      <vt:lpstr>El maestro faltista reciba notificación</vt:lpstr>
      <vt:lpstr>Cosas importantes </vt:lpstr>
      <vt:lpstr>Saber el orden de rangos (Navarro)</vt:lpstr>
      <vt:lpstr>Preguntar o establecer áreas. (Navarro)</vt:lpstr>
      <vt:lpstr>Cosas de Android (para el lunes festivo)</vt:lpstr>
      <vt:lpstr>Primeras Fases</vt:lpstr>
      <vt:lpstr>Java </vt:lpstr>
      <vt:lpstr>Cosas de Java</vt:lpstr>
      <vt:lpstr>Cosas importantes</vt:lpstr>
      <vt:lpstr>Documentación</vt:lpstr>
      <vt:lpstr>Utilizar Struts Para hacer uso de una herramienta (SMDMethods) que maneje los archivos tipo JSON. </vt:lpstr>
      <vt:lpstr>  Base de datos: </vt:lpstr>
      <vt:lpstr>Investigación: </vt:lpstr>
      <vt:lpstr>Nota importante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Prototipo</dc:title>
  <dc:creator>EQ12</dc:creator>
  <cp:lastModifiedBy>Daniel</cp:lastModifiedBy>
  <cp:revision>29</cp:revision>
  <dcterms:created xsi:type="dcterms:W3CDTF">2017-02-02T00:26:01Z</dcterms:created>
  <dcterms:modified xsi:type="dcterms:W3CDTF">2017-02-03T08:06:12Z</dcterms:modified>
</cp:coreProperties>
</file>

<file path=docProps/thumbnail.jpeg>
</file>